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48"/>
  </p:notesMasterIdLst>
  <p:handoutMasterIdLst>
    <p:handoutMasterId r:id="rId49"/>
  </p:handoutMasterIdLst>
  <p:sldIdLst>
    <p:sldId id="271" r:id="rId2"/>
    <p:sldId id="404" r:id="rId3"/>
    <p:sldId id="645" r:id="rId4"/>
    <p:sldId id="654" r:id="rId5"/>
    <p:sldId id="655" r:id="rId6"/>
    <p:sldId id="656" r:id="rId7"/>
    <p:sldId id="641" r:id="rId8"/>
    <p:sldId id="648" r:id="rId9"/>
    <p:sldId id="649" r:id="rId10"/>
    <p:sldId id="573" r:id="rId11"/>
    <p:sldId id="611" r:id="rId12"/>
    <p:sldId id="612" r:id="rId13"/>
    <p:sldId id="650" r:id="rId14"/>
    <p:sldId id="643" r:id="rId15"/>
    <p:sldId id="652" r:id="rId16"/>
    <p:sldId id="666" r:id="rId17"/>
    <p:sldId id="644" r:id="rId18"/>
    <p:sldId id="618" r:id="rId19"/>
    <p:sldId id="619" r:id="rId20"/>
    <p:sldId id="324" r:id="rId21"/>
    <p:sldId id="528" r:id="rId22"/>
    <p:sldId id="605" r:id="rId23"/>
    <p:sldId id="631" r:id="rId24"/>
    <p:sldId id="634" r:id="rId25"/>
    <p:sldId id="637" r:id="rId26"/>
    <p:sldId id="647" r:id="rId27"/>
    <p:sldId id="668" r:id="rId28"/>
    <p:sldId id="490" r:id="rId29"/>
    <p:sldId id="491" r:id="rId30"/>
    <p:sldId id="500" r:id="rId31"/>
    <p:sldId id="469" r:id="rId32"/>
    <p:sldId id="501" r:id="rId33"/>
    <p:sldId id="586" r:id="rId34"/>
    <p:sldId id="588" r:id="rId35"/>
    <p:sldId id="322" r:id="rId36"/>
    <p:sldId id="323" r:id="rId37"/>
    <p:sldId id="479" r:id="rId38"/>
    <p:sldId id="504" r:id="rId39"/>
    <p:sldId id="601" r:id="rId40"/>
    <p:sldId id="602" r:id="rId41"/>
    <p:sldId id="603" r:id="rId42"/>
    <p:sldId id="604" r:id="rId43"/>
    <p:sldId id="607" r:id="rId44"/>
    <p:sldId id="609" r:id="rId45"/>
    <p:sldId id="610" r:id="rId46"/>
    <p:sldId id="621" r:id="rId47"/>
  </p:sldIdLst>
  <p:sldSz cx="9144000" cy="6858000" type="screen4x3"/>
  <p:notesSz cx="6858000" cy="9144000"/>
  <p:embeddedFontLst>
    <p:embeddedFont>
      <p:font typeface="Consolas" panose="020B0609020204030204" pitchFamily="49" charset="0"/>
      <p:regular r:id="rId50"/>
      <p:bold r:id="rId51"/>
      <p:italic r:id="rId52"/>
      <p:boldItalic r:id="rId53"/>
    </p:embeddedFont>
    <p:embeddedFont>
      <p:font typeface="Segoe UI Light" panose="020B0502040204020203" pitchFamily="34" charset="0"/>
      <p:regular r:id="rId54"/>
      <p:italic r:id="rId55"/>
    </p:embeddedFont>
    <p:embeddedFont>
      <p:font typeface="Mangal" panose="02040503050203030202" pitchFamily="18" charset="0"/>
      <p:regular r:id="rId56"/>
    </p:embeddedFont>
    <p:embeddedFont>
      <p:font typeface="Segoe UI Bold" panose="020B0802040204020203" pitchFamily="34" charset="0"/>
      <p:bold r:id="rId57"/>
    </p:embeddedFont>
    <p:embeddedFont>
      <p:font typeface="Verdana" panose="020B0604030504040204" pitchFamily="34"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Segoe UI Semilight" panose="020B0402040204020203" pitchFamily="34" charset="0"/>
      <p:regular r:id="rId66"/>
      <p:italic r:id="rId67"/>
    </p:embeddedFont>
    <p:embeddedFont>
      <p:font typeface="Segoe UI Semibold" panose="020B0702040204020203" pitchFamily="34" charset="0"/>
      <p:bold r:id="rId68"/>
      <p:boldItalic r:id="rId69"/>
    </p:embeddedFont>
    <p:embeddedFont>
      <p:font typeface="Calibri" panose="020F0502020204030204" pitchFamily="34" charset="0"/>
      <p:regular r:id="rId70"/>
      <p:bold r:id="rId71"/>
      <p:italic r:id="rId72"/>
      <p:boldItalic r:id="rId7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4614" autoAdjust="0"/>
  </p:normalViewPr>
  <p:slideViewPr>
    <p:cSldViewPr snapToGrid="0">
      <p:cViewPr varScale="1">
        <p:scale>
          <a:sx n="87" d="100"/>
          <a:sy n="87" d="100"/>
        </p:scale>
        <p:origin x="932"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552" y="258277"/>
          <a:ext cx="1129735" cy="67784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552" y="258277"/>
        <a:ext cx="1129735" cy="677841"/>
      </dsp:txXfrm>
    </dsp:sp>
    <dsp:sp modelId="{01BD7407-6600-49EC-AE01-3BB05AB2888D}">
      <dsp:nvSpPr>
        <dsp:cNvPr id="0" name=""/>
        <dsp:cNvSpPr/>
      </dsp:nvSpPr>
      <dsp:spPr>
        <a:xfrm>
          <a:off x="552" y="1053295"/>
          <a:ext cx="1129735" cy="677841"/>
        </a:xfrm>
        <a:prstGeom prst="rect">
          <a:avLst/>
        </a:prstGeom>
        <a:gradFill rotWithShape="0">
          <a:gsLst>
            <a:gs pos="0">
              <a:schemeClr val="accent3">
                <a:hueOff val="0"/>
                <a:satOff val="0"/>
                <a:lumOff val="-33333"/>
                <a:alphaOff val="0"/>
                <a:shade val="51000"/>
                <a:satMod val="130000"/>
              </a:schemeClr>
            </a:gs>
            <a:gs pos="80000">
              <a:schemeClr val="accent3">
                <a:hueOff val="0"/>
                <a:satOff val="0"/>
                <a:lumOff val="-33333"/>
                <a:alphaOff val="0"/>
                <a:shade val="93000"/>
                <a:satMod val="130000"/>
              </a:schemeClr>
            </a:gs>
            <a:gs pos="100000">
              <a:schemeClr val="accent3">
                <a:hueOff val="0"/>
                <a:satOff val="0"/>
                <a:lumOff val="-333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552" y="1053295"/>
        <a:ext cx="1129735" cy="677841"/>
      </dsp:txXfrm>
    </dsp:sp>
    <dsp:sp modelId="{9148E4B0-2B22-4978-9CF0-F1BF187149D8}">
      <dsp:nvSpPr>
        <dsp:cNvPr id="0" name=""/>
        <dsp:cNvSpPr/>
      </dsp:nvSpPr>
      <dsp:spPr>
        <a:xfrm>
          <a:off x="552" y="1844110"/>
          <a:ext cx="1129735" cy="677841"/>
        </a:xfrm>
        <a:prstGeom prst="rect">
          <a:avLst/>
        </a:prstGeom>
        <a:gradFill rotWithShape="0">
          <a:gsLst>
            <a:gs pos="0">
              <a:schemeClr val="accent3">
                <a:hueOff val="0"/>
                <a:satOff val="0"/>
                <a:lumOff val="-66667"/>
                <a:alphaOff val="0"/>
                <a:shade val="51000"/>
                <a:satMod val="130000"/>
              </a:schemeClr>
            </a:gs>
            <a:gs pos="80000">
              <a:schemeClr val="accent3">
                <a:hueOff val="0"/>
                <a:satOff val="0"/>
                <a:lumOff val="-66667"/>
                <a:alphaOff val="0"/>
                <a:shade val="93000"/>
                <a:satMod val="130000"/>
              </a:schemeClr>
            </a:gs>
            <a:gs pos="100000">
              <a:schemeClr val="accent3">
                <a:hueOff val="0"/>
                <a:satOff val="0"/>
                <a:lumOff val="-6666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552" y="1844110"/>
        <a:ext cx="1129735" cy="677841"/>
      </dsp:txXfrm>
    </dsp:sp>
    <dsp:sp modelId="{ED078599-38AC-4CC7-A33E-CB36959F71AE}">
      <dsp:nvSpPr>
        <dsp:cNvPr id="0" name=""/>
        <dsp:cNvSpPr/>
      </dsp:nvSpPr>
      <dsp:spPr>
        <a:xfrm>
          <a:off x="552" y="2634925"/>
          <a:ext cx="1129735" cy="677841"/>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552" y="2634925"/>
        <a:ext cx="1129735" cy="6778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557" y="248427"/>
          <a:ext cx="1140145" cy="68408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557" y="248427"/>
        <a:ext cx="1140145" cy="684087"/>
      </dsp:txXfrm>
    </dsp:sp>
    <dsp:sp modelId="{1443D666-4A2B-4056-85CE-D842A38B160C}">
      <dsp:nvSpPr>
        <dsp:cNvPr id="0" name=""/>
        <dsp:cNvSpPr/>
      </dsp:nvSpPr>
      <dsp:spPr>
        <a:xfrm>
          <a:off x="557" y="1046528"/>
          <a:ext cx="1140145" cy="684087"/>
        </a:xfrm>
        <a:prstGeom prst="rect">
          <a:avLst/>
        </a:prstGeom>
        <a:gradFill rotWithShape="0">
          <a:gsLst>
            <a:gs pos="0">
              <a:schemeClr val="accent3">
                <a:hueOff val="0"/>
                <a:satOff val="0"/>
                <a:lumOff val="-33333"/>
                <a:alphaOff val="0"/>
                <a:shade val="51000"/>
                <a:satMod val="130000"/>
              </a:schemeClr>
            </a:gs>
            <a:gs pos="80000">
              <a:schemeClr val="accent3">
                <a:hueOff val="0"/>
                <a:satOff val="0"/>
                <a:lumOff val="-33333"/>
                <a:alphaOff val="0"/>
                <a:shade val="93000"/>
                <a:satMod val="130000"/>
              </a:schemeClr>
            </a:gs>
            <a:gs pos="100000">
              <a:schemeClr val="accent3">
                <a:hueOff val="0"/>
                <a:satOff val="0"/>
                <a:lumOff val="-333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557" y="1046528"/>
        <a:ext cx="1140145" cy="684087"/>
      </dsp:txXfrm>
    </dsp:sp>
    <dsp:sp modelId="{830675DB-577B-46EE-9C0E-06640DC020B0}">
      <dsp:nvSpPr>
        <dsp:cNvPr id="0" name=""/>
        <dsp:cNvSpPr/>
      </dsp:nvSpPr>
      <dsp:spPr>
        <a:xfrm>
          <a:off x="557" y="1844630"/>
          <a:ext cx="1140145" cy="684087"/>
        </a:xfrm>
        <a:prstGeom prst="rect">
          <a:avLst/>
        </a:prstGeom>
        <a:gradFill rotWithShape="0">
          <a:gsLst>
            <a:gs pos="0">
              <a:schemeClr val="accent3">
                <a:hueOff val="0"/>
                <a:satOff val="0"/>
                <a:lumOff val="-66667"/>
                <a:alphaOff val="0"/>
                <a:shade val="51000"/>
                <a:satMod val="130000"/>
              </a:schemeClr>
            </a:gs>
            <a:gs pos="80000">
              <a:schemeClr val="accent3">
                <a:hueOff val="0"/>
                <a:satOff val="0"/>
                <a:lumOff val="-66667"/>
                <a:alphaOff val="0"/>
                <a:shade val="93000"/>
                <a:satMod val="130000"/>
              </a:schemeClr>
            </a:gs>
            <a:gs pos="100000">
              <a:schemeClr val="accent3">
                <a:hueOff val="0"/>
                <a:satOff val="0"/>
                <a:lumOff val="-6666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557" y="1844630"/>
        <a:ext cx="1140145" cy="684087"/>
      </dsp:txXfrm>
    </dsp:sp>
    <dsp:sp modelId="{3E5624FC-8C14-47DA-A1DC-6DBEF1F5BB5A}">
      <dsp:nvSpPr>
        <dsp:cNvPr id="0" name=""/>
        <dsp:cNvSpPr/>
      </dsp:nvSpPr>
      <dsp:spPr>
        <a:xfrm>
          <a:off x="557" y="2642732"/>
          <a:ext cx="1140145" cy="684087"/>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557" y="2642732"/>
        <a:ext cx="1140145" cy="6840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4/12/2018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4/12/2018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74690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2877909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275826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4/12/2018 1:05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479695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1237249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Talk through the investments of what MSFT/Azure sees as important for enterprise cloud management platform</a:t>
            </a:r>
          </a:p>
          <a:p>
            <a:pPr lvl="0"/>
            <a:r>
              <a:rPr lang="en-US"/>
              <a:t>The combination together is powerful. Truly integrated capabilities SaaS management and security.</a:t>
            </a:r>
          </a:p>
          <a:p>
            <a:pPr lvl="0"/>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a:t>Native Security and Management in Azure</a:t>
            </a:r>
            <a:endParaRPr lang="en-US"/>
          </a:p>
          <a:p>
            <a:pPr lvl="1"/>
            <a:r>
              <a:rPr lang="en-US"/>
              <a:t>Enterprise grade capabilities natively from the cloud provider Azure</a:t>
            </a:r>
          </a:p>
          <a:p>
            <a:pPr lvl="1"/>
            <a:r>
              <a:rPr lang="en-US"/>
              <a:t>Integrated and interconnected across data and experiences</a:t>
            </a:r>
          </a:p>
          <a:p>
            <a:pPr lvl="1"/>
            <a:r>
              <a:rPr lang="en-US"/>
              <a:t>Management capabilities included with the flexibility to increase or choose 3</a:t>
            </a:r>
            <a:r>
              <a:rPr lang="en-US" baseline="30000"/>
              <a:t>rd</a:t>
            </a:r>
            <a:r>
              <a:rPr lang="en-US"/>
              <a:t> party</a:t>
            </a:r>
          </a:p>
          <a:p>
            <a:pPr lvl="0"/>
            <a:endParaRPr lang="en-US"/>
          </a:p>
          <a:p>
            <a:pPr lvl="0"/>
            <a:r>
              <a:rPr lang="en-US"/>
              <a:t>Can make the point that for those familiar with OMS these were the foundation for what we now have natively within Azure.</a:t>
            </a:r>
          </a:p>
          <a:p>
            <a:endParaRPr lang="en-US"/>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We recently acquired Cloudyn, a multi-cloud cost management solution to help our customers with this challenge. </a:t>
            </a:r>
            <a:endParaRPr lang="en-US" b="1"/>
          </a:p>
          <a:p>
            <a:endParaRPr lang="en-US"/>
          </a:p>
          <a:p>
            <a:endParaRPr lang="en-US"/>
          </a:p>
        </p:txBody>
      </p:sp>
      <p:sp>
        <p:nvSpPr>
          <p:cNvPr id="4" name="Slide Number Placeholder 3"/>
          <p:cNvSpPr>
            <a:spLocks noGrp="1"/>
          </p:cNvSpPr>
          <p:nvPr>
            <p:ph type="sldNum" sz="quarter" idx="10"/>
          </p:nvPr>
        </p:nvSpPr>
        <p:spPr/>
        <p:txBody>
          <a:bodyPr/>
          <a:lstStyle/>
          <a:p>
            <a:fld id="{7EF46881-0CD0-4730-B19B-096431EF232C}" type="slidenum">
              <a:rPr lang="en-US" smtClean="0"/>
              <a:t>15</a:t>
            </a:fld>
            <a:endParaRPr lang="en-US"/>
          </a:p>
        </p:txBody>
      </p:sp>
    </p:spTree>
    <p:extLst>
      <p:ext uri="{BB962C8B-B14F-4D97-AF65-F5344CB8AC3E}">
        <p14:creationId xmlns:p14="http://schemas.microsoft.com/office/powerpoint/2010/main" val="137966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151321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223798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503612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267757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2871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4/12/2018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3389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383941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292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23</a:t>
            </a:fld>
            <a:endParaRPr lang="en-US"/>
          </a:p>
        </p:txBody>
      </p:sp>
    </p:spTree>
    <p:extLst>
      <p:ext uri="{BB962C8B-B14F-4D97-AF65-F5344CB8AC3E}">
        <p14:creationId xmlns:p14="http://schemas.microsoft.com/office/powerpoint/2010/main" val="883838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24</a:t>
            </a:fld>
            <a:endParaRPr lang="en-US"/>
          </a:p>
        </p:txBody>
      </p:sp>
    </p:spTree>
    <p:extLst>
      <p:ext uri="{BB962C8B-B14F-4D97-AF65-F5344CB8AC3E}">
        <p14:creationId xmlns:p14="http://schemas.microsoft.com/office/powerpoint/2010/main" val="756890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198687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dirty="0"/>
          </a:p>
        </p:txBody>
      </p:sp>
    </p:spTree>
    <p:extLst>
      <p:ext uri="{BB962C8B-B14F-4D97-AF65-F5344CB8AC3E}">
        <p14:creationId xmlns:p14="http://schemas.microsoft.com/office/powerpoint/2010/main" val="2423678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2741325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28</a:t>
            </a:fld>
            <a:endParaRPr lang="en-US"/>
          </a:p>
        </p:txBody>
      </p:sp>
    </p:spTree>
    <p:extLst>
      <p:ext uri="{BB962C8B-B14F-4D97-AF65-F5344CB8AC3E}">
        <p14:creationId xmlns:p14="http://schemas.microsoft.com/office/powerpoint/2010/main" val="1745135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4/12/2018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9831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4/12/2018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1850043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2081904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2601192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115850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062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058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4/12/2018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0271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4/12/2018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6501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2693121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3723453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58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4193317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4220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582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49880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3737492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4011522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2377514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401838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68955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251747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15500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938205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04489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3" y="291103"/>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291897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4/12/2018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91320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4/12/2018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7036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880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8712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599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12.04.2018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6258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384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70235"/>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733188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36355987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94572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92546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62097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chef.io/solutions/windows/" TargetMode="External"/><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emf"/><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hyperlink" Target="https://docs.microsoft.com/en-us/azure/logic-apps/logic-apps-what-are-logic-app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hyperlink" Target="https://docs.microsoft.com/en-us/azure/backup/backup-try-azure-backup-in-10-min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png"/><Relationship Id="rId7"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44.emf"/><Relationship Id="rId11" Type="http://schemas.microsoft.com/office/2007/relationships/hdphoto" Target="../media/hdphoto3.wdp"/><Relationship Id="rId5" Type="http://schemas.openxmlformats.org/officeDocument/2006/relationships/image" Target="../media/image43.emf"/><Relationship Id="rId10" Type="http://schemas.openxmlformats.org/officeDocument/2006/relationships/image" Target="../media/image48.png"/><Relationship Id="rId4" Type="http://schemas.openxmlformats.org/officeDocument/2006/relationships/image" Target="../media/image42.emf"/><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 Id="rId4" Type="http://schemas.openxmlformats.org/officeDocument/2006/relationships/hyperlink" Target="https://docs.microsoft.com/en-us/azure/backup/backup-try-azure-backup-in-10-min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Dan Rey</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Design for Operations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Insights</a:t>
            </a:r>
          </a:p>
        </p:txBody>
      </p:sp>
      <p:sp>
        <p:nvSpPr>
          <p:cNvPr id="3" name="Content Placeholder 2"/>
          <p:cNvSpPr>
            <a:spLocks noGrp="1"/>
          </p:cNvSpPr>
          <p:nvPr>
            <p:ph idx="1"/>
          </p:nvPr>
        </p:nvSpPr>
        <p:spPr>
          <a:xfrm>
            <a:off x="151194" y="1781176"/>
            <a:ext cx="6501879" cy="4053427"/>
          </a:xfrm>
        </p:spPr>
        <p:txBody>
          <a:bodyPr>
            <a:normAutofit fontScale="85000"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6653073" y="1510038"/>
            <a:ext cx="2272579" cy="1331380"/>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850393" y="2107150"/>
            <a:ext cx="4475627" cy="3401477"/>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1700213" y="2681288"/>
            <a:ext cx="5743575" cy="1495425"/>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09F69D7-1789-47A3-ADFA-23357B50A06E}"/>
              </a:ext>
            </a:extLst>
          </p:cNvPr>
          <p:cNvSpPr>
            <a:spLocks noGrp="1"/>
          </p:cNvSpPr>
          <p:nvPr>
            <p:ph type="title"/>
          </p:nvPr>
        </p:nvSpPr>
        <p:spPr/>
        <p:txBody>
          <a:bodyPr/>
          <a:lstStyle/>
          <a:p>
            <a:r>
              <a:rPr lang="en-US" dirty="0"/>
              <a:t>Application Insights Ecosystem</a:t>
            </a:r>
          </a:p>
        </p:txBody>
      </p:sp>
      <p:sp>
        <p:nvSpPr>
          <p:cNvPr id="15" name="Text Placeholder 14">
            <a:extLst>
              <a:ext uri="{FF2B5EF4-FFF2-40B4-BE49-F238E27FC236}">
                <a16:creationId xmlns:a16="http://schemas.microsoft.com/office/drawing/2014/main" id="{5A6F4381-CED7-433C-8537-496EA439EB15}"/>
              </a:ext>
            </a:extLst>
          </p:cNvPr>
          <p:cNvSpPr>
            <a:spLocks noGrp="1"/>
          </p:cNvSpPr>
          <p:nvPr>
            <p:ph type="body" idx="1"/>
          </p:nvPr>
        </p:nvSpPr>
        <p:spPr/>
        <p:txBody>
          <a:bodyPr/>
          <a:lstStyle/>
          <a:p>
            <a:endParaRPr lang="en-US"/>
          </a:p>
        </p:txBody>
      </p:sp>
      <p:sp>
        <p:nvSpPr>
          <p:cNvPr id="16" name="Text Placeholder 15">
            <a:extLst>
              <a:ext uri="{FF2B5EF4-FFF2-40B4-BE49-F238E27FC236}">
                <a16:creationId xmlns:a16="http://schemas.microsoft.com/office/drawing/2014/main" id="{CE528627-A3D9-4D0F-8F56-1A959AECC788}"/>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3341244" y="2159573"/>
            <a:ext cx="2428880" cy="2390332"/>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6627787" y="3302961"/>
            <a:ext cx="1014759" cy="404209"/>
          </a:xfrm>
          <a:prstGeom prst="rect">
            <a:avLst/>
          </a:prstGeom>
          <a:noFill/>
        </p:spPr>
        <p:txBody>
          <a:bodyPr wrap="none" lIns="134458" tIns="107567" rIns="134458" bIns="10756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350">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6322666" y="1975795"/>
            <a:ext cx="898317" cy="404209"/>
          </a:xfrm>
          <a:prstGeom prst="rect">
            <a:avLst/>
          </a:prstGeom>
          <a:noFill/>
        </p:spPr>
        <p:txBody>
          <a:bodyPr wrap="none" lIns="134458" tIns="107567" rIns="134458" bIns="10756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35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3984434" y="5131691"/>
            <a:ext cx="1131907" cy="404209"/>
          </a:xfrm>
          <a:prstGeom prst="rect">
            <a:avLst/>
          </a:prstGeom>
          <a:noFill/>
        </p:spPr>
        <p:txBody>
          <a:bodyPr wrap="none" lIns="134458" tIns="107567" rIns="134458" bIns="10756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350" spc="37">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190407" y="3302961"/>
            <a:ext cx="1285153" cy="404209"/>
          </a:xfrm>
          <a:prstGeom prst="rect">
            <a:avLst/>
          </a:prstGeom>
          <a:noFill/>
        </p:spPr>
        <p:txBody>
          <a:bodyPr wrap="none" lIns="134458" tIns="107567" rIns="134458" bIns="10756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350" spc="37">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1797876" y="1975795"/>
            <a:ext cx="983276" cy="404209"/>
          </a:xfrm>
          <a:prstGeom prst="rect">
            <a:avLst/>
          </a:prstGeom>
          <a:noFill/>
        </p:spPr>
        <p:txBody>
          <a:bodyPr wrap="none" lIns="134458" tIns="107567" rIns="134458" bIns="10756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350">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solidFill>
                  <a:schemeClr val="tx1"/>
                </a:solidFill>
              </a:rPr>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3609728" y="2409364"/>
            <a:ext cx="1896490" cy="18967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6327838" y="2196534"/>
            <a:ext cx="1658140" cy="533732"/>
          </a:xfrm>
          <a:prstGeom prst="rect">
            <a:avLst/>
          </a:prstGeom>
          <a:noFill/>
        </p:spPr>
        <p:txBody>
          <a:bodyPr wrap="none" lIns="134458" tIns="107567" rIns="134458" bIns="107567" rtlCol="0">
            <a:spAutoFit/>
          </a:bodyPr>
          <a:lstStyle/>
          <a:p>
            <a:pP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6634701" y="3542661"/>
            <a:ext cx="1392042" cy="533732"/>
          </a:xfrm>
          <a:prstGeom prst="rect">
            <a:avLst/>
          </a:prstGeom>
          <a:noFill/>
        </p:spPr>
        <p:txBody>
          <a:bodyPr wrap="none" lIns="134458" tIns="107567" rIns="134458" bIns="107567" rtlCol="0">
            <a:spAutoFit/>
          </a:bodyPr>
          <a:lstStyle/>
          <a:p>
            <a:pP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247468" y="2196534"/>
            <a:ext cx="1526694" cy="533732"/>
          </a:xfrm>
          <a:prstGeom prst="rect">
            <a:avLst/>
          </a:prstGeom>
          <a:noFill/>
        </p:spPr>
        <p:txBody>
          <a:bodyPr wrap="none" lIns="134458" tIns="107567" rIns="134458" bIns="107567" rtlCol="0">
            <a:spAutoFit/>
          </a:bodyPr>
          <a:lstStyle/>
          <a:p>
            <a:pPr algn="r" defTabSz="699288">
              <a:lnSpc>
                <a:spcPct val="90000"/>
              </a:lnSpc>
              <a:spcBef>
                <a:spcPts val="221"/>
              </a:spcBef>
              <a:defRPr/>
            </a:pPr>
            <a:r>
              <a:rPr lang="en-US" sz="105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699288">
              <a:lnSpc>
                <a:spcPct val="90000"/>
              </a:lnSpc>
              <a:spcBef>
                <a:spcPts val="221"/>
              </a:spcBef>
              <a:defRPr/>
            </a:pPr>
            <a:r>
              <a:rPr lang="en-US" sz="105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856817" y="3542662"/>
            <a:ext cx="1610050" cy="875877"/>
          </a:xfrm>
          <a:prstGeom prst="rect">
            <a:avLst/>
          </a:prstGeom>
          <a:noFill/>
        </p:spPr>
        <p:txBody>
          <a:bodyPr wrap="none" lIns="134458" tIns="107567" rIns="134458" bIns="107567" rtlCol="0">
            <a:spAutoFit/>
          </a:bodyPr>
          <a:lstStyle/>
          <a:p>
            <a:pPr algn="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699288">
              <a:lnSpc>
                <a:spcPct val="90000"/>
              </a:lnSpc>
              <a:spcBef>
                <a:spcPts val="221"/>
              </a:spcBef>
              <a:defRPr/>
            </a:pPr>
            <a:r>
              <a:rPr lang="en-US" sz="105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5489323" y="3466891"/>
            <a:ext cx="537855" cy="53793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3528514" y="2092331"/>
            <a:ext cx="537855" cy="53793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6027178" y="3505066"/>
            <a:ext cx="600609" cy="230791"/>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2475560" y="3505067"/>
            <a:ext cx="547978" cy="230793"/>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5572130" y="2177900"/>
            <a:ext cx="750536" cy="183397"/>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2781152" y="2177901"/>
            <a:ext cx="747362" cy="183397"/>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4550388" y="4933952"/>
            <a:ext cx="396" cy="197739"/>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3073928" y="3466891"/>
            <a:ext cx="537855" cy="53793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5034275" y="2092331"/>
            <a:ext cx="537855" cy="53793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4281856" y="4396020"/>
            <a:ext cx="537855" cy="53793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3866289" y="2925290"/>
            <a:ext cx="1356467" cy="7487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67229" tIns="33614" rIns="67229" bIns="33614" numCol="1" anchor="t" anchorCtr="0" compatLnSpc="1">
            <a:prstTxWarp prst="textNoShape">
              <a:avLst/>
            </a:prstTxWarp>
          </a:bodyPr>
          <a:lstStyle/>
          <a:p>
            <a:pPr defTabSz="685775"/>
            <a:endParaRPr lang="en-US" sz="675"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3955159" y="3297534"/>
            <a:ext cx="1309832" cy="203028"/>
          </a:xfrm>
          <a:prstGeom prst="rect">
            <a:avLst/>
          </a:prstGeom>
        </p:spPr>
        <p:txBody>
          <a:bodyPr vert="horz" wrap="square" lIns="107567" tIns="67229" rIns="107567" bIns="6722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672290">
              <a:defRPr/>
            </a:pPr>
            <a:r>
              <a:rPr lang="en-US" sz="1200" kern="0" spc="0">
                <a:solidFill>
                  <a:schemeClr val="accent1"/>
                </a:solidFill>
                <a:latin typeface="Segoe UI Semilight"/>
                <a:cs typeface="Segoe UI Semilight" panose="020B0402040204020203" pitchFamily="34" charset="0"/>
              </a:rPr>
              <a:t>Microsoft Azure</a:t>
            </a:r>
            <a:endParaRPr lang="en-US" sz="12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3528514" y="5550097"/>
            <a:ext cx="2158277" cy="362659"/>
          </a:xfrm>
          <a:prstGeom prst="rect">
            <a:avLst/>
          </a:prstGeom>
          <a:noFill/>
        </p:spPr>
        <p:txBody>
          <a:bodyPr wrap="none" lIns="134458" tIns="107567" rIns="134458" bIns="107567" rtlCol="0">
            <a:spAutoFit/>
          </a:bodyPr>
          <a:lstStyle/>
          <a:p>
            <a:pPr defTabSz="699288">
              <a:lnSpc>
                <a:spcPct val="90000"/>
              </a:lnSpc>
              <a:spcBef>
                <a:spcPts val="221"/>
              </a:spcBef>
              <a:defRPr/>
            </a:pPr>
            <a:r>
              <a:rPr lang="en-US" sz="105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3433328" y="5387295"/>
            <a:ext cx="2438802" cy="362659"/>
          </a:xfrm>
          <a:prstGeom prst="rect">
            <a:avLst/>
          </a:prstGeom>
          <a:noFill/>
        </p:spPr>
        <p:txBody>
          <a:bodyPr wrap="none" lIns="134458" tIns="107567" rIns="134458" bIns="107567" rtlCol="0">
            <a:spAutoFit/>
          </a:bodyPr>
          <a:lstStyle/>
          <a:p>
            <a:pPr defTabSz="699288">
              <a:lnSpc>
                <a:spcPct val="90000"/>
              </a:lnSpc>
              <a:spcBef>
                <a:spcPts val="221"/>
              </a:spcBef>
              <a:defRPr/>
            </a:pPr>
            <a:r>
              <a:rPr lang="en-US" sz="105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Monitor</a:t>
            </a:r>
          </a:p>
        </p:txBody>
      </p:sp>
      <p:sp>
        <p:nvSpPr>
          <p:cNvPr id="3" name="Content Placeholder 2"/>
          <p:cNvSpPr>
            <a:spLocks noGrp="1"/>
          </p:cNvSpPr>
          <p:nvPr>
            <p:ph idx="1"/>
          </p:nvPr>
        </p:nvSpPr>
        <p:spPr>
          <a:xfrm>
            <a:off x="151194" y="1781176"/>
            <a:ext cx="8398447" cy="3700115"/>
          </a:xfrm>
        </p:spPr>
        <p:txBody>
          <a:bodyPr>
            <a:normAutofit fontScale="92500" lnSpcReduction="10000"/>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15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85" y="1395878"/>
            <a:ext cx="6073630" cy="4066244"/>
          </a:xfrm>
          <a:prstGeom prst="rect">
            <a:avLst/>
          </a:prstGeom>
        </p:spPr>
      </p:pic>
      <p:sp>
        <p:nvSpPr>
          <p:cNvPr id="3" name="Rectangle 2"/>
          <p:cNvSpPr/>
          <p:nvPr/>
        </p:nvSpPr>
        <p:spPr>
          <a:xfrm>
            <a:off x="1282603" y="5453804"/>
            <a:ext cx="6578796" cy="646331"/>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370742" y="898792"/>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6334" y="1781174"/>
            <a:ext cx="7032773" cy="4026695"/>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136" y="1781176"/>
            <a:ext cx="6709767" cy="3852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Design for Operations (10-15%)</a:t>
            </a:r>
            <a:endParaRPr lang="en-US" sz="3000" dirty="0">
              <a:solidFill>
                <a:schemeClr val="tx1"/>
              </a:solidFill>
            </a:endParaRPr>
          </a:p>
        </p:txBody>
      </p:sp>
      <p:sp>
        <p:nvSpPr>
          <p:cNvPr id="3" name="Content Placeholder 2"/>
          <p:cNvSpPr>
            <a:spLocks noGrp="1"/>
          </p:cNvSpPr>
          <p:nvPr>
            <p:ph type="body" idx="1"/>
          </p:nvPr>
        </p:nvSpPr>
        <p:spPr/>
        <p:txBody>
          <a:bodyPr>
            <a:normAutofit fontScale="77500" lnSpcReduction="20000"/>
          </a:bodyPr>
          <a:lstStyle/>
          <a:p>
            <a:r>
              <a:rPr lang="en-US" dirty="0"/>
              <a:t>Design an application monitoring and alerting strategy </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r>
              <a:rPr lang="en-US" dirty="0"/>
              <a:t>Design a platform monitoring and alerting strategy </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dirty="0"/>
              <a:t>Design an operations automation strategy </a:t>
            </a:r>
          </a:p>
          <a:p>
            <a:pPr lvl="1"/>
            <a:r>
              <a:rPr lang="en-US" dirty="0"/>
              <a:t>Determine when to use Azure Automation, Chef, Puppet, PowerShell, Desired State Configuration (DSC), Event Grid, and Azure Logic Apps; define a strategy for auto-scaling; define a strategy for enabling periodic processes and tasks</a:t>
            </a:r>
          </a:p>
          <a:p>
            <a:pPr lvl="1" fontAlgn="base"/>
            <a:r>
              <a:rPr lang="en-US" dirty="0"/>
              <a:t> </a:t>
            </a:r>
          </a:p>
        </p:txBody>
      </p:sp>
      <p:sp>
        <p:nvSpPr>
          <p:cNvPr id="4" name="Text Placeholder 3">
            <a:extLst>
              <a:ext uri="{FF2B5EF4-FFF2-40B4-BE49-F238E27FC236}">
                <a16:creationId xmlns:a16="http://schemas.microsoft.com/office/drawing/2014/main" id="{8BF59015-C7DA-4C3F-A732-B2A4DAC201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2647" dirty="0"/>
              <a:t>Azure Automation</a:t>
            </a:r>
          </a:p>
          <a:p>
            <a:pPr marL="252109" lvl="1" indent="0">
              <a:buNone/>
            </a:pPr>
            <a:r>
              <a:rPr lang="en-US" sz="1471" dirty="0" err="1"/>
              <a:t>Runbooks</a:t>
            </a:r>
            <a:endParaRPr lang="en-US" sz="1471" dirty="0"/>
          </a:p>
          <a:p>
            <a:pPr marL="0" indent="0">
              <a:buNone/>
            </a:pPr>
            <a:r>
              <a:rPr lang="en-US" sz="2647" dirty="0"/>
              <a:t>Chef </a:t>
            </a:r>
            <a:r>
              <a:rPr lang="en-US" sz="1471" dirty="0"/>
              <a:t>Configure and Automate.  Apply Fine Grained Permissions</a:t>
            </a:r>
          </a:p>
          <a:p>
            <a:pPr marL="252109" lvl="1" indent="0">
              <a:buNone/>
            </a:pPr>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indent="0">
              <a:buNone/>
            </a:pPr>
            <a:r>
              <a:rPr lang="en-US" sz="1471" dirty="0">
                <a:hlinkClick r:id="rId4"/>
              </a:rPr>
              <a:t>http://puppetlabs.com/solutions/microsoft</a:t>
            </a:r>
            <a:r>
              <a:rPr lang="en-US" sz="1471" dirty="0"/>
              <a:t> </a:t>
            </a:r>
          </a:p>
          <a:p>
            <a:pPr marL="0" indent="0">
              <a:buNone/>
            </a:pPr>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29742" y="5065793"/>
            <a:ext cx="3836307" cy="584775"/>
          </a:xfrm>
          <a:prstGeom prst="rect">
            <a:avLst/>
          </a:prstGeom>
          <a:noFill/>
        </p:spPr>
        <p:txBody>
          <a:bodyPr wrap="none" rtlCol="0">
            <a:spAutoFit/>
          </a:bodyPr>
          <a:lstStyle/>
          <a:p>
            <a:r>
              <a:rPr lang="en-US" sz="32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solidFill>
                  <a:schemeClr val="tx1"/>
                </a:solidFill>
              </a:rPr>
              <a:t>Which to use?  </a:t>
            </a:r>
            <a:br>
              <a:rPr lang="en-US" dirty="0">
                <a:solidFill>
                  <a:schemeClr val="tx1"/>
                </a:solidFill>
              </a:rPr>
            </a:br>
            <a:r>
              <a:rPr lang="en-US" sz="2700" dirty="0">
                <a:solidFill>
                  <a:schemeClr val="tx1"/>
                </a:solidFill>
              </a:rPr>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151194" y="1781176"/>
            <a:ext cx="8833654" cy="4141274"/>
          </a:xfrm>
        </p:spPr>
        <p:txBody>
          <a:bodyPr>
            <a:normAutofit fontScale="92500" lnSpcReduction="20000"/>
          </a:bodyPr>
          <a:lstStyle/>
          <a:p>
            <a:pPr>
              <a:spcBef>
                <a:spcPts val="0"/>
              </a:spcBef>
            </a:pPr>
            <a:r>
              <a:rPr lang="en-US" sz="3300" b="1" dirty="0"/>
              <a:t>Chef</a:t>
            </a:r>
          </a:p>
          <a:p>
            <a:pPr marL="428625" indent="-428625">
              <a:spcBef>
                <a:spcPts val="0"/>
              </a:spcBef>
            </a:pPr>
            <a:r>
              <a:rPr lang="en-US" sz="1500" dirty="0"/>
              <a:t>If you already have a Chef management infrastructure</a:t>
            </a:r>
          </a:p>
          <a:p>
            <a:pPr marL="428625" indent="-428625">
              <a:spcBef>
                <a:spcPts val="0"/>
              </a:spcBef>
            </a:pPr>
            <a:r>
              <a:rPr lang="en-US" sz="1500" dirty="0"/>
              <a:t>If your primary expertise is managing Linux machines</a:t>
            </a:r>
          </a:p>
          <a:p>
            <a:pPr>
              <a:spcBef>
                <a:spcPts val="0"/>
              </a:spcBef>
            </a:pPr>
            <a:r>
              <a:rPr lang="en-US" sz="3300" b="1" dirty="0"/>
              <a:t>Puppet</a:t>
            </a:r>
          </a:p>
          <a:p>
            <a:pPr marL="428625" indent="-428625">
              <a:spcBef>
                <a:spcPts val="0"/>
              </a:spcBef>
            </a:pPr>
            <a:r>
              <a:rPr lang="en-US" sz="1500" dirty="0"/>
              <a:t>If you already have a Puppet management infrastructure</a:t>
            </a:r>
          </a:p>
          <a:p>
            <a:pPr marL="428625" indent="-428625">
              <a:spcBef>
                <a:spcPts val="0"/>
              </a:spcBef>
            </a:pPr>
            <a:r>
              <a:rPr lang="en-US" sz="1500" dirty="0"/>
              <a:t>If your primary expertise is managing Linux machines</a:t>
            </a:r>
          </a:p>
          <a:p>
            <a:pPr>
              <a:spcBef>
                <a:spcPts val="0"/>
              </a:spcBef>
            </a:pPr>
            <a:r>
              <a:rPr lang="en-US" sz="3300" b="1" dirty="0"/>
              <a:t>DSC</a:t>
            </a:r>
          </a:p>
          <a:p>
            <a:pPr marL="428625" indent="-428625">
              <a:spcBef>
                <a:spcPts val="0"/>
              </a:spcBef>
            </a:pPr>
            <a:r>
              <a:rPr lang="en-US" sz="1500" dirty="0"/>
              <a:t>If you do not already have a Configuration Management Solution</a:t>
            </a:r>
          </a:p>
          <a:p>
            <a:pPr marL="428625" indent="-428625">
              <a:spcBef>
                <a:spcPts val="0"/>
              </a:spcBef>
            </a:pPr>
            <a:r>
              <a:rPr lang="en-US" sz="1500" dirty="0"/>
              <a:t>If your primary experience is in managing Windows machines</a:t>
            </a:r>
          </a:p>
          <a:p>
            <a:pPr marL="428625" indent="-428625">
              <a:spcBef>
                <a:spcPts val="0"/>
              </a:spcBef>
            </a:pPr>
            <a:r>
              <a:rPr lang="en-US" sz="1500" dirty="0"/>
              <a:t>Uses vender-neutral configuration files (MOF)</a:t>
            </a:r>
          </a:p>
          <a:p>
            <a:pPr marL="428625" indent="-428625">
              <a:spcBef>
                <a:spcPts val="0"/>
              </a:spcBef>
            </a:pPr>
            <a:r>
              <a:rPr lang="en-US" sz="1500" dirty="0"/>
              <a:t>If you already have PowerShell expertise</a:t>
            </a:r>
          </a:p>
          <a:p>
            <a:pPr marL="428625" indent="-428625">
              <a:spcBef>
                <a:spcPts val="0"/>
              </a:spcBef>
            </a:pPr>
            <a:endParaRPr lang="en-US" sz="1500" dirty="0"/>
          </a:p>
          <a:p>
            <a:pPr>
              <a:lnSpc>
                <a:spcPct val="110000"/>
              </a:lnSpc>
              <a:spcBef>
                <a:spcPts val="0"/>
              </a:spcBef>
            </a:pPr>
            <a:r>
              <a:rPr lang="en-US" sz="3300" b="1" dirty="0"/>
              <a:t>Azure Automation</a:t>
            </a:r>
          </a:p>
          <a:p>
            <a:pPr marL="428625" indent="-428625">
              <a:spcBef>
                <a:spcPts val="0"/>
              </a:spcBef>
            </a:pPr>
            <a:r>
              <a:rPr lang="en-US" sz="1575" dirty="0"/>
              <a:t>If you do not already have a Configuration Management Solution, or not deeply embedded</a:t>
            </a:r>
          </a:p>
          <a:p>
            <a:pPr marL="428625" indent="-428625">
              <a:spcBef>
                <a:spcPts val="0"/>
              </a:spcBef>
            </a:pPr>
            <a:r>
              <a:rPr lang="en-US" sz="1575" dirty="0"/>
              <a:t>If you want to significantly expand your configuration management without significant expense</a:t>
            </a:r>
          </a:p>
          <a:p>
            <a:pPr marL="428625" indent="-428625">
              <a:spcBef>
                <a:spcPts val="0"/>
              </a:spcBef>
            </a:pPr>
            <a:r>
              <a:rPr lang="en-US" sz="1575" dirty="0"/>
              <a:t>If you already own OMS</a:t>
            </a:r>
          </a:p>
          <a:p>
            <a:pPr marL="428625" indent="-428625">
              <a:spcBef>
                <a:spcPts val="0"/>
              </a:spcBef>
            </a:pPr>
            <a:r>
              <a:rPr lang="en-US" sz="1575"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B46DC-48C6-4BC5-8FC3-750E14C3E32E}"/>
              </a:ext>
            </a:extLst>
          </p:cNvPr>
          <p:cNvSpPr>
            <a:spLocks noGrp="1"/>
          </p:cNvSpPr>
          <p:nvPr>
            <p:ph type="title"/>
          </p:nvPr>
        </p:nvSpPr>
        <p:spPr/>
        <p:txBody>
          <a:bodyPr/>
          <a:lstStyle/>
          <a:p>
            <a:r>
              <a:rPr lang="en-US"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endParaRPr lang="en-US" dirty="0"/>
          </a:p>
        </p:txBody>
      </p:sp>
      <p:sp>
        <p:nvSpPr>
          <p:cNvPr id="6" name="Text Placeholder 5"/>
          <p:cNvSpPr>
            <a:spLocks noGrp="1"/>
          </p:cNvSpPr>
          <p:nvPr>
            <p:ph type="body" idx="1"/>
          </p:nvPr>
        </p:nvSpPr>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Leverage Chef in Azure when already using it.</a:t>
            </a:r>
            <a:endParaRPr lang="en-US" sz="825"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type="body" sz="quarter" idx="10"/>
          </p:nvPr>
        </p:nvSpPr>
        <p:spPr>
          <a:xfrm>
            <a:off x="393317" y="3223548"/>
            <a:ext cx="8574837" cy="410903"/>
          </a:xfrm>
        </p:spPr>
        <p:txBody>
          <a:bodyPr>
            <a:noAutofit/>
          </a:bodyPr>
          <a:lstStyle/>
          <a:p>
            <a:pPr marL="0" indent="0">
              <a:spcBef>
                <a:spcPts val="900"/>
              </a:spcBef>
              <a:buNone/>
            </a:pPr>
            <a:r>
              <a:rPr lang="en-US" sz="2800" b="1" dirty="0">
                <a:solidFill>
                  <a:srgbClr val="000000"/>
                </a:solidFill>
                <a:latin typeface="Calibri" panose="020F0502020204030204" pitchFamily="34" charset="0"/>
                <a:cs typeface="Calibri" panose="020F0502020204030204" pitchFamily="34" charset="0"/>
              </a:rPr>
              <a:t>Puppet</a:t>
            </a:r>
          </a:p>
          <a:p>
            <a:pPr marL="257175" indent="-257175">
              <a:spcBef>
                <a:spcPts val="900"/>
              </a:spcBef>
            </a:pPr>
            <a:r>
              <a:rPr lang="en-US" sz="28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sz="2800"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sz="2800"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solidFill>
                  <a:schemeClr val="tx1"/>
                </a:solidFill>
              </a:rPr>
              <a:t>Azure Event Grid</a:t>
            </a:r>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Fully-managed </a:t>
            </a:r>
            <a:br>
              <a:rPr lang="en-US" sz="1650" kern="0">
                <a:gradFill>
                  <a:gsLst>
                    <a:gs pos="13483">
                      <a:schemeClr val="tx1"/>
                    </a:gs>
                    <a:gs pos="62000">
                      <a:schemeClr val="tx1"/>
                    </a:gs>
                  </a:gsLst>
                  <a:lin ang="5400000" scaled="0"/>
                </a:gradFill>
                <a:latin typeface="Segoe UI Semilight"/>
                <a:cs typeface="Segoe UI"/>
              </a:rPr>
            </a:br>
            <a:r>
              <a:rPr lang="en-US" sz="165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1010556" y="5376003"/>
            <a:ext cx="7249100" cy="369332"/>
          </a:xfrm>
          <a:prstGeom prst="rect">
            <a:avLst/>
          </a:prstGeom>
        </p:spPr>
        <p:txBody>
          <a:bodyPr wrap="none">
            <a:spAutoFit/>
          </a:bodyPr>
          <a:lstStyle/>
          <a:p>
            <a:r>
              <a:rPr lang="en-US"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01930" y="1074384"/>
            <a:ext cx="8741880" cy="674749"/>
          </a:xfrm>
        </p:spPr>
        <p:txBody>
          <a:bodyPr/>
          <a:lstStyle/>
          <a:p>
            <a:pPr>
              <a:defRPr/>
            </a:pPr>
            <a:r>
              <a:rPr lang="en-US" dirty="0">
                <a:solidFill>
                  <a:schemeClr val="tx1"/>
                </a:solidFill>
              </a:rPr>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964880"/>
            <a:chOff x="3584978" y="3230643"/>
            <a:chExt cx="2066542" cy="1312120"/>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312120"/>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8"/>
            <a:ext cx="1519439" cy="674031"/>
            <a:chOff x="3584978" y="4386998"/>
            <a:chExt cx="2066542" cy="916597"/>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916597"/>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7"/>
            <a:ext cx="1519439" cy="528606"/>
            <a:chOff x="3584978" y="5577314"/>
            <a:chExt cx="2066542" cy="71883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718838"/>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302875"/>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944469"/>
            <a:ext cx="1815260" cy="1779980"/>
            <a:chOff x="8047017" y="2937111"/>
            <a:chExt cx="2468880" cy="2420553"/>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3"/>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err="1">
                  <a:gradFill>
                    <a:gsLst>
                      <a:gs pos="1250">
                        <a:srgbClr val="353535"/>
                      </a:gs>
                      <a:gs pos="100000">
                        <a:srgbClr val="353535"/>
                      </a:gs>
                    </a:gsLst>
                    <a:lin ang="5400000" scaled="0"/>
                  </a:gradFill>
                  <a:latin typeface="Segoe UI"/>
                </a:rPr>
                <a:t>WebHooks</a:t>
              </a:r>
              <a:endParaRPr lang="en-US" sz="12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01930" y="1074384"/>
            <a:ext cx="8741880" cy="674749"/>
          </a:xfrm>
        </p:spPr>
        <p:txBody>
          <a:bodyPr/>
          <a:lstStyle/>
          <a:p>
            <a:pPr>
              <a:defRPr/>
            </a:pPr>
            <a:r>
              <a:rPr lang="en-US">
                <a:solidFill>
                  <a:schemeClr val="tx1"/>
                </a:solidFill>
              </a:rPr>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01976" y="2016946"/>
            <a:ext cx="2877524" cy="5379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39" tIns="107551" rIns="134439" bIns="107551" numCol="1" spcCol="0" rtlCol="0" fromWordArt="0" anchor="ctr" anchorCtr="0" forceAA="0" compatLnSpc="1">
            <a:prstTxWarp prst="textNoShape">
              <a:avLst/>
            </a:prstTxWarp>
            <a:noAutofit/>
          </a:bodyPr>
          <a:lstStyle/>
          <a:p>
            <a:pPr>
              <a:lnSpc>
                <a:spcPct val="90000"/>
              </a:lnSpc>
            </a:pPr>
            <a:r>
              <a:rPr lang="en-US"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3116430" y="2016946"/>
            <a:ext cx="2877524" cy="5379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39" tIns="107551" rIns="134439" bIns="107551" numCol="1" spcCol="0" rtlCol="0" fromWordArt="0" anchor="ctr" anchorCtr="0" forceAA="0" compatLnSpc="1">
            <a:prstTxWarp prst="textNoShape">
              <a:avLst/>
            </a:prstTxWarp>
            <a:noAutofit/>
          </a:bodyPr>
          <a:lstStyle/>
          <a:p>
            <a:pPr>
              <a:lnSpc>
                <a:spcPct val="90000"/>
              </a:lnSpc>
            </a:pPr>
            <a:r>
              <a:rPr lang="en-US">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6030884" y="2016946"/>
            <a:ext cx="2911139" cy="5379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39" tIns="107551" rIns="134439" bIns="107551" numCol="1" spcCol="0" rtlCol="0" fromWordArt="0" anchor="ctr" anchorCtr="0" forceAA="0" compatLnSpc="1">
            <a:prstTxWarp prst="textNoShape">
              <a:avLst/>
            </a:prstTxWarp>
            <a:noAutofit/>
          </a:bodyPr>
          <a:lstStyle/>
          <a:p>
            <a:pPr>
              <a:lnSpc>
                <a:spcPct val="90000"/>
              </a:lnSpc>
            </a:pPr>
            <a:r>
              <a:rPr lang="en-US"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01977" y="2554871"/>
            <a:ext cx="2877524" cy="3227579"/>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54">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2674458"/>
              </a:xfrm>
              <a:prstGeom prst="rect">
                <a:avLst/>
              </a:prstGeom>
              <a:noFill/>
            </p:spPr>
            <p:txBody>
              <a:bodyPr wrap="square" lIns="137160" tIns="109728" rIns="137160" bIns="109728"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3079500" y="2554871"/>
            <a:ext cx="2914454" cy="3227579"/>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54">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3" cy="3352489"/>
              </a:xfrm>
              <a:prstGeom prst="rect">
                <a:avLst/>
              </a:prstGeom>
              <a:noFill/>
            </p:spPr>
            <p:txBody>
              <a:bodyPr wrap="square" lIns="137160" tIns="109728" rIns="137160" bIns="1097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6030884" y="2554871"/>
            <a:ext cx="2911139" cy="3227579"/>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54">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2674458"/>
              </a:xfrm>
              <a:prstGeom prst="rect">
                <a:avLst/>
              </a:prstGeom>
              <a:noFill/>
            </p:spPr>
            <p:txBody>
              <a:bodyPr wrap="square" lIns="137160" tIns="109728" rIns="137160" bIns="109728"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451" y="2018246"/>
            <a:ext cx="4852453" cy="3316866"/>
          </a:xfrm>
          <a:prstGeom prst="rect">
            <a:avLst/>
          </a:prstGeom>
        </p:spPr>
      </p:pic>
      <p:sp>
        <p:nvSpPr>
          <p:cNvPr id="2" name="Title 1"/>
          <p:cNvSpPr>
            <a:spLocks noGrp="1"/>
          </p:cNvSpPr>
          <p:nvPr>
            <p:ph type="title"/>
          </p:nvPr>
        </p:nvSpPr>
        <p:spPr/>
        <p:txBody>
          <a:bodyPr/>
          <a:lstStyle/>
          <a:p>
            <a:r>
              <a:rPr lang="en-US" dirty="0">
                <a:solidFill>
                  <a:schemeClr val="tx1"/>
                </a:solidFill>
              </a:rPr>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1741451" y="5401633"/>
            <a:ext cx="4572000" cy="923330"/>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122"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endParaRPr lang="en-US" sz="1200" dirty="0">
              <a:solidFill>
                <a:schemeClr val="bg2"/>
              </a:solidFill>
            </a:endParaRPr>
          </a:p>
        </p:txBody>
      </p:sp>
      <p:sp>
        <p:nvSpPr>
          <p:cNvPr id="2" name="Title 1"/>
          <p:cNvSpPr>
            <a:spLocks noGrp="1"/>
          </p:cNvSpPr>
          <p:nvPr>
            <p:ph type="title"/>
          </p:nvPr>
        </p:nvSpPr>
        <p:spPr>
          <a:xfrm>
            <a:off x="201931" y="-10520"/>
            <a:ext cx="7886700" cy="1325563"/>
          </a:xfrm>
        </p:spPr>
        <p:txBody>
          <a:bodyPr>
            <a:normAutofit/>
          </a:bodyPr>
          <a:lstStyle/>
          <a:p>
            <a:r>
              <a:rPr lang="en-US" sz="2400" b="1" dirty="0"/>
              <a:t>Azure Backup Key Workloads</a:t>
            </a:r>
          </a:p>
        </p:txBody>
      </p:sp>
      <p:cxnSp>
        <p:nvCxnSpPr>
          <p:cNvPr id="13" name="Straight Connector 12"/>
          <p:cNvCxnSpPr/>
          <p:nvPr/>
        </p:nvCxnSpPr>
        <p:spPr>
          <a:xfrm>
            <a:off x="35561" y="4405408"/>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31551" y="2267994"/>
            <a:ext cx="3438885" cy="3877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u="sng" dirty="0">
                <a:solidFill>
                  <a:srgbClr val="0070C0"/>
                </a:solidFill>
                <a:latin typeface="+mn-lt"/>
              </a:rPr>
              <a:t>Specialized Workloads</a:t>
            </a:r>
          </a:p>
        </p:txBody>
      </p:sp>
      <p:sp>
        <p:nvSpPr>
          <p:cNvPr id="31" name="Text Placeholder 9"/>
          <p:cNvSpPr txBox="1">
            <a:spLocks/>
          </p:cNvSpPr>
          <p:nvPr/>
        </p:nvSpPr>
        <p:spPr>
          <a:xfrm>
            <a:off x="6535925" y="2223106"/>
            <a:ext cx="2352014" cy="637077"/>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u="sng" dirty="0">
                <a:solidFill>
                  <a:srgbClr val="0070C0"/>
                </a:solidFill>
                <a:latin typeface="+mn-lt"/>
              </a:rPr>
              <a:t>Virtual</a:t>
            </a:r>
            <a:r>
              <a:rPr lang="en-US" sz="1800" u="sng" dirty="0">
                <a:solidFill>
                  <a:srgbClr val="0070C0"/>
                </a:solidFill>
              </a:rPr>
              <a:t> </a:t>
            </a:r>
            <a:r>
              <a:rPr lang="en-US" sz="1800" u="sng" dirty="0">
                <a:solidFill>
                  <a:srgbClr val="0070C0"/>
                </a:solidFill>
                <a:latin typeface="+mn-lt"/>
              </a:rPr>
              <a:t>Machines</a:t>
            </a:r>
          </a:p>
        </p:txBody>
      </p:sp>
      <p:sp>
        <p:nvSpPr>
          <p:cNvPr id="32" name="Text Placeholder 9"/>
          <p:cNvSpPr txBox="1">
            <a:spLocks/>
          </p:cNvSpPr>
          <p:nvPr/>
        </p:nvSpPr>
        <p:spPr>
          <a:xfrm>
            <a:off x="3086577" y="2265516"/>
            <a:ext cx="2898602" cy="38777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800" b="0" u="sng" dirty="0">
                <a:solidFill>
                  <a:srgbClr val="0070C0"/>
                </a:solidFill>
              </a:rPr>
              <a:t>File/Folders/Volumes</a:t>
            </a:r>
          </a:p>
        </p:txBody>
      </p:sp>
      <p:sp>
        <p:nvSpPr>
          <p:cNvPr id="36" name="TextBox 35"/>
          <p:cNvSpPr txBox="1"/>
          <p:nvPr/>
        </p:nvSpPr>
        <p:spPr>
          <a:xfrm>
            <a:off x="4671683" y="3973858"/>
            <a:ext cx="277025" cy="387768"/>
          </a:xfrm>
          <a:prstGeom prst="rect">
            <a:avLst/>
          </a:prstGeom>
          <a:noFill/>
        </p:spPr>
        <p:txBody>
          <a:bodyPr wrap="none" lIns="137141" tIns="109713" rIns="137141" bIns="109713" rtlCol="0">
            <a:spAutoFit/>
          </a:bodyPr>
          <a:lstStyle/>
          <a:p>
            <a:pPr>
              <a:lnSpc>
                <a:spcPct val="90000"/>
              </a:lnSpc>
              <a:spcAft>
                <a:spcPts val="450"/>
              </a:spcAft>
            </a:pPr>
            <a:endParaRPr lang="en-US" sz="1200" dirty="0">
              <a:solidFill>
                <a:schemeClr val="bg2"/>
              </a:solidFill>
            </a:endParaRPr>
          </a:p>
        </p:txBody>
      </p:sp>
      <p:sp>
        <p:nvSpPr>
          <p:cNvPr id="22" name="Rectangle 21"/>
          <p:cNvSpPr/>
          <p:nvPr/>
        </p:nvSpPr>
        <p:spPr bwMode="auto">
          <a:xfrm>
            <a:off x="6525462"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rPr>
              <a:t>Windows</a:t>
            </a:r>
          </a:p>
          <a:p>
            <a:pPr marL="252109" indent="-252109" defTabSz="685577">
              <a:buFont typeface="Arial" panose="020B0604020202020204" pitchFamily="34" charset="0"/>
              <a:buChar char="•"/>
            </a:pPr>
            <a:r>
              <a:rPr lang="en-US" sz="2400" dirty="0">
                <a:solidFill>
                  <a:srgbClr val="002060"/>
                </a:solidFill>
              </a:rPr>
              <a:t>Linux</a:t>
            </a:r>
          </a:p>
        </p:txBody>
      </p:sp>
      <p:sp>
        <p:nvSpPr>
          <p:cNvPr id="37" name="Rectangle 36"/>
          <p:cNvSpPr/>
          <p:nvPr/>
        </p:nvSpPr>
        <p:spPr bwMode="auto">
          <a:xfrm>
            <a:off x="201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rPr>
              <a:t>Hyper-V</a:t>
            </a:r>
          </a:p>
          <a:p>
            <a:pPr marL="252109" indent="-252109" defTabSz="685577">
              <a:buFont typeface="Arial" panose="020B0604020202020204" pitchFamily="34" charset="0"/>
              <a:buChar char="•"/>
            </a:pPr>
            <a:r>
              <a:rPr lang="en-US" sz="2400" dirty="0">
                <a:solidFill>
                  <a:srgbClr val="002060"/>
                </a:solidFill>
              </a:rPr>
              <a:t>Windows Server</a:t>
            </a:r>
          </a:p>
        </p:txBody>
      </p:sp>
      <p:sp>
        <p:nvSpPr>
          <p:cNvPr id="38" name="Rectangle 37"/>
          <p:cNvSpPr/>
          <p:nvPr/>
        </p:nvSpPr>
        <p:spPr bwMode="auto">
          <a:xfrm>
            <a:off x="3232697" y="2677147"/>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rPr>
              <a:t>Windows Server</a:t>
            </a:r>
          </a:p>
          <a:p>
            <a:pPr marL="252109" indent="-252109" defTabSz="685577">
              <a:buFont typeface="Arial" panose="020B0604020202020204" pitchFamily="34" charset="0"/>
              <a:buChar char="•"/>
            </a:pPr>
            <a:r>
              <a:rPr lang="en-US" sz="2400" dirty="0">
                <a:solidFill>
                  <a:srgbClr val="002060"/>
                </a:solidFill>
              </a:rPr>
              <a:t>Windows</a:t>
            </a:r>
          </a:p>
        </p:txBody>
      </p:sp>
      <p:sp>
        <p:nvSpPr>
          <p:cNvPr id="39" name="Rectangle 38"/>
          <p:cNvSpPr/>
          <p:nvPr/>
        </p:nvSpPr>
        <p:spPr bwMode="auto">
          <a:xfrm>
            <a:off x="3259424"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rPr>
              <a:t>Microsoft Azure</a:t>
            </a:r>
          </a:p>
          <a:p>
            <a:pPr marL="252109" indent="-252109" defTabSz="685577">
              <a:buFont typeface="Arial" panose="020B0604020202020204" pitchFamily="34" charset="0"/>
              <a:buChar char="•"/>
            </a:pPr>
            <a:r>
              <a:rPr lang="en-US" sz="2400" dirty="0">
                <a:solidFill>
                  <a:srgbClr val="002060"/>
                </a:solidFill>
              </a:rPr>
              <a:t>VMware</a:t>
            </a:r>
          </a:p>
        </p:txBody>
      </p:sp>
      <p:sp>
        <p:nvSpPr>
          <p:cNvPr id="40" name="Rectangle 39"/>
          <p:cNvSpPr/>
          <p:nvPr/>
        </p:nvSpPr>
        <p:spPr bwMode="auto">
          <a:xfrm>
            <a:off x="343326" y="2677146"/>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rPr>
              <a:t>Exchange</a:t>
            </a:r>
          </a:p>
          <a:p>
            <a:pPr marL="252109" indent="-252109" defTabSz="685577">
              <a:buFont typeface="Arial" panose="020B0604020202020204" pitchFamily="34" charset="0"/>
              <a:buChar char="•"/>
            </a:pPr>
            <a:r>
              <a:rPr lang="en-US" sz="2400" dirty="0">
                <a:solidFill>
                  <a:srgbClr val="002060"/>
                </a:solidFill>
              </a:rPr>
              <a:t>SharePoint</a:t>
            </a:r>
          </a:p>
          <a:p>
            <a:pPr marL="252109" indent="-252109" defTabSz="685577">
              <a:buFont typeface="Arial" panose="020B0604020202020204" pitchFamily="34" charset="0"/>
              <a:buChar char="•"/>
            </a:pPr>
            <a:r>
              <a:rPr lang="en-US" sz="2400"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solidFill>
                  <a:schemeClr val="tx1"/>
                </a:solidFill>
              </a:rPr>
              <a:t>How It Works: Azure Backup Server </a:t>
            </a:r>
            <a:endParaRPr lang="en-US" sz="2426" dirty="0">
              <a:solidFill>
                <a:schemeClr val="tx1"/>
              </a:solidFill>
            </a:endParaRPr>
          </a:p>
        </p:txBody>
      </p:sp>
      <p:sp>
        <p:nvSpPr>
          <p:cNvPr id="17" name="Rectangle 16"/>
          <p:cNvSpPr/>
          <p:nvPr/>
        </p:nvSpPr>
        <p:spPr bwMode="auto">
          <a:xfrm>
            <a:off x="1982323"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18" name="TextBox 17"/>
          <p:cNvSpPr txBox="1"/>
          <p:nvPr/>
        </p:nvSpPr>
        <p:spPr>
          <a:xfrm>
            <a:off x="3402329" y="4462168"/>
            <a:ext cx="3615996" cy="489954"/>
          </a:xfrm>
          <a:prstGeom prst="rect">
            <a:avLst/>
          </a:prstGeom>
          <a:noFill/>
        </p:spPr>
        <p:txBody>
          <a:bodyPr wrap="square" lIns="81611" tIns="40805" rIns="81611" bIns="40805" rtlCol="0">
            <a:spAutoFit/>
          </a:bodyPr>
          <a:lstStyle/>
          <a:p>
            <a:pPr algn="ctr" defTabSz="685644"/>
            <a:r>
              <a:rPr lang="en-US" sz="1324" dirty="0">
                <a:solidFill>
                  <a:srgbClr val="0070C0"/>
                </a:solidFill>
                <a:latin typeface="Segoe UI"/>
              </a:rPr>
              <a:t>4. Schedule &amp; Back up </a:t>
            </a:r>
            <a:r>
              <a:rPr lang="en-GB" sz="1324" dirty="0">
                <a:solidFill>
                  <a:srgbClr val="0070C0"/>
                </a:solidFill>
                <a:latin typeface="Segoe UI"/>
              </a:rPr>
              <a:t>encrypted data</a:t>
            </a:r>
          </a:p>
          <a:p>
            <a:pPr algn="ctr" defTabSz="685644"/>
            <a:endParaRPr lang="en-US" sz="1324" dirty="0">
              <a:solidFill>
                <a:srgbClr val="0070C0"/>
              </a:solidFill>
              <a:latin typeface="Segoe UI"/>
            </a:endParaRPr>
          </a:p>
        </p:txBody>
      </p:sp>
      <p:sp>
        <p:nvSpPr>
          <p:cNvPr id="19" name="TextBox 18"/>
          <p:cNvSpPr txBox="1"/>
          <p:nvPr/>
        </p:nvSpPr>
        <p:spPr>
          <a:xfrm>
            <a:off x="1221807" y="3132123"/>
            <a:ext cx="1856476" cy="693728"/>
          </a:xfrm>
          <a:prstGeom prst="rect">
            <a:avLst/>
          </a:prstGeom>
          <a:noFill/>
        </p:spPr>
        <p:txBody>
          <a:bodyPr wrap="square" lIns="81611" tIns="40805" rIns="81611" bIns="40805" rtlCol="0">
            <a:spAutoFit/>
          </a:bodyPr>
          <a:lstStyle/>
          <a:p>
            <a:pPr defTabSz="685644"/>
            <a:r>
              <a:rPr lang="en-US" sz="1324" dirty="0">
                <a:latin typeface="Segoe UI"/>
              </a:rPr>
              <a:t>3. Install Azure Backup Server software</a:t>
            </a:r>
          </a:p>
        </p:txBody>
      </p:sp>
      <p:sp>
        <p:nvSpPr>
          <p:cNvPr id="20" name="TextBox 19"/>
          <p:cNvSpPr txBox="1"/>
          <p:nvPr/>
        </p:nvSpPr>
        <p:spPr>
          <a:xfrm>
            <a:off x="575254" y="2182235"/>
            <a:ext cx="1233545" cy="897502"/>
          </a:xfrm>
          <a:prstGeom prst="rect">
            <a:avLst/>
          </a:prstGeom>
          <a:noFill/>
        </p:spPr>
        <p:txBody>
          <a:bodyPr wrap="square" lIns="81611" tIns="40805" rIns="81611" bIns="40805" rtlCol="0">
            <a:spAutoFit/>
          </a:bodyPr>
          <a:lstStyle/>
          <a:p>
            <a:pPr defTabSz="685644"/>
            <a:r>
              <a:rPr lang="en-US" sz="1324" dirty="0">
                <a:latin typeface="Segoe UI"/>
              </a:rPr>
              <a:t>1. Create Backup and Site Recovery Vault</a:t>
            </a:r>
          </a:p>
        </p:txBody>
      </p:sp>
      <p:cxnSp>
        <p:nvCxnSpPr>
          <p:cNvPr id="21" name="Straight Connector 20"/>
          <p:cNvCxnSpPr/>
          <p:nvPr/>
        </p:nvCxnSpPr>
        <p:spPr>
          <a:xfrm flipH="1">
            <a:off x="1245764"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3390120"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5663528" y="1713705"/>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a:endParaRPr lang="en-US" sz="1297" dirty="0">
              <a:solidFill>
                <a:srgbClr val="FFFFFF"/>
              </a:solidFill>
              <a:latin typeface="Segoe UI"/>
            </a:endParaRPr>
          </a:p>
        </p:txBody>
      </p:sp>
      <p:cxnSp>
        <p:nvCxnSpPr>
          <p:cNvPr id="24" name="Straight Connector 23"/>
          <p:cNvCxnSpPr/>
          <p:nvPr/>
        </p:nvCxnSpPr>
        <p:spPr>
          <a:xfrm flipH="1" flipV="1">
            <a:off x="3192647"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3389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29891" y="2043755"/>
            <a:ext cx="2665286" cy="296107"/>
          </a:xfrm>
          <a:prstGeom prst="rect">
            <a:avLst/>
          </a:prstGeom>
          <a:noFill/>
        </p:spPr>
        <p:txBody>
          <a:bodyPr wrap="square" rtlCol="0">
            <a:spAutoFit/>
          </a:bodyPr>
          <a:lstStyle/>
          <a:p>
            <a:pPr algn="ctr" defTabSz="685644"/>
            <a:r>
              <a:rPr lang="en-US" sz="1324" dirty="0">
                <a:solidFill>
                  <a:schemeClr val="tx2"/>
                </a:solidFill>
                <a:latin typeface="Segoe UI"/>
              </a:rPr>
              <a:t>2. Register and configure Vault</a:t>
            </a:r>
          </a:p>
        </p:txBody>
      </p:sp>
      <p:cxnSp>
        <p:nvCxnSpPr>
          <p:cNvPr id="28" name="Straight Connector 96"/>
          <p:cNvCxnSpPr/>
          <p:nvPr/>
        </p:nvCxnSpPr>
        <p:spPr>
          <a:xfrm rot="10800000" flipV="1">
            <a:off x="3363905" y="3482404"/>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40831" y="5032321"/>
            <a:ext cx="3909351" cy="489954"/>
          </a:xfrm>
          <a:prstGeom prst="rect">
            <a:avLst/>
          </a:prstGeom>
          <a:noFill/>
        </p:spPr>
        <p:txBody>
          <a:bodyPr wrap="square" lIns="81611" tIns="40805" rIns="81611" bIns="40805" rtlCol="0">
            <a:spAutoFit/>
          </a:bodyPr>
          <a:lstStyle/>
          <a:p>
            <a:pPr algn="ctr" defTabSz="685644"/>
            <a:r>
              <a:rPr lang="en-US" sz="1324" dirty="0">
                <a:solidFill>
                  <a:srgbClr val="7030A0"/>
                </a:solidFill>
                <a:latin typeface="Segoe UI"/>
              </a:rPr>
              <a:t>5. Recover to the same or a different server;</a:t>
            </a:r>
            <a:br>
              <a:rPr lang="en-US" sz="1324" dirty="0">
                <a:solidFill>
                  <a:srgbClr val="7030A0"/>
                </a:solidFill>
                <a:latin typeface="Segoe UI"/>
              </a:rPr>
            </a:br>
            <a:r>
              <a:rPr lang="en-US" sz="1324" dirty="0">
                <a:solidFill>
                  <a:srgbClr val="7030A0"/>
                </a:solidFill>
                <a:latin typeface="Segoe UI"/>
              </a:rPr>
              <a:t>On-</a:t>
            </a:r>
            <a:r>
              <a:rPr lang="en-US" sz="1324" dirty="0" err="1">
                <a:solidFill>
                  <a:srgbClr val="7030A0"/>
                </a:solidFill>
                <a:latin typeface="Segoe UI"/>
              </a:rPr>
              <a:t>Premisis</a:t>
            </a:r>
            <a:r>
              <a:rPr lang="en-US" sz="1324" dirty="0">
                <a:solidFill>
                  <a:srgbClr val="7030A0"/>
                </a:solidFill>
                <a:latin typeface="Segoe UI"/>
              </a:rPr>
              <a:t> or Azure VM</a:t>
            </a:r>
          </a:p>
        </p:txBody>
      </p:sp>
      <p:sp>
        <p:nvSpPr>
          <p:cNvPr id="30" name="Freeform 30"/>
          <p:cNvSpPr>
            <a:spLocks noEditPoints="1"/>
          </p:cNvSpPr>
          <p:nvPr/>
        </p:nvSpPr>
        <p:spPr bwMode="auto">
          <a:xfrm>
            <a:off x="6967299" y="2865180"/>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a:endParaRPr lang="en-US" sz="1324">
              <a:solidFill>
                <a:srgbClr val="505050"/>
              </a:solidFill>
              <a:latin typeface="Segoe UI"/>
            </a:endParaRPr>
          </a:p>
        </p:txBody>
      </p:sp>
      <p:sp>
        <p:nvSpPr>
          <p:cNvPr id="31" name="Freeform 92"/>
          <p:cNvSpPr>
            <a:spLocks noEditPoints="1"/>
          </p:cNvSpPr>
          <p:nvPr/>
        </p:nvSpPr>
        <p:spPr bwMode="black">
          <a:xfrm>
            <a:off x="7306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a:endParaRPr lang="en-US" sz="1324" dirty="0">
              <a:solidFill>
                <a:srgbClr val="000000"/>
              </a:solidFill>
              <a:latin typeface="Segoe UI"/>
            </a:endParaRPr>
          </a:p>
        </p:txBody>
      </p:sp>
      <p:sp>
        <p:nvSpPr>
          <p:cNvPr id="32" name="Rectangle 31"/>
          <p:cNvSpPr/>
          <p:nvPr/>
        </p:nvSpPr>
        <p:spPr bwMode="auto">
          <a:xfrm>
            <a:off x="2130962" y="3618470"/>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2945247" y="4662754"/>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49" name="Freeform 5"/>
          <p:cNvSpPr>
            <a:spLocks noEditPoints="1"/>
          </p:cNvSpPr>
          <p:nvPr/>
        </p:nvSpPr>
        <p:spPr bwMode="auto">
          <a:xfrm>
            <a:off x="2276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0" name="Freeform 5"/>
          <p:cNvSpPr>
            <a:spLocks noEditPoints="1"/>
          </p:cNvSpPr>
          <p:nvPr/>
        </p:nvSpPr>
        <p:spPr bwMode="auto">
          <a:xfrm>
            <a:off x="2500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1" name="Freeform 5"/>
          <p:cNvSpPr>
            <a:spLocks noEditPoints="1"/>
          </p:cNvSpPr>
          <p:nvPr/>
        </p:nvSpPr>
        <p:spPr bwMode="auto">
          <a:xfrm>
            <a:off x="2724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2" name="Freeform 5"/>
          <p:cNvSpPr>
            <a:spLocks noEditPoints="1"/>
          </p:cNvSpPr>
          <p:nvPr/>
        </p:nvSpPr>
        <p:spPr bwMode="auto">
          <a:xfrm>
            <a:off x="2269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3" name="Freeform 5"/>
          <p:cNvSpPr>
            <a:spLocks noEditPoints="1"/>
          </p:cNvSpPr>
          <p:nvPr/>
        </p:nvSpPr>
        <p:spPr bwMode="auto">
          <a:xfrm>
            <a:off x="2496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4" name="Freeform 5"/>
          <p:cNvSpPr>
            <a:spLocks noEditPoints="1"/>
          </p:cNvSpPr>
          <p:nvPr/>
        </p:nvSpPr>
        <p:spPr bwMode="auto">
          <a:xfrm>
            <a:off x="2723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5" name="Freeform 5"/>
          <p:cNvSpPr>
            <a:spLocks noEditPoints="1"/>
          </p:cNvSpPr>
          <p:nvPr/>
        </p:nvSpPr>
        <p:spPr bwMode="auto">
          <a:xfrm>
            <a:off x="2949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6" name="Freeform 5"/>
          <p:cNvSpPr>
            <a:spLocks noEditPoints="1"/>
          </p:cNvSpPr>
          <p:nvPr/>
        </p:nvSpPr>
        <p:spPr bwMode="auto">
          <a:xfrm>
            <a:off x="2269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7" name="Freeform 5"/>
          <p:cNvSpPr>
            <a:spLocks noEditPoints="1"/>
          </p:cNvSpPr>
          <p:nvPr/>
        </p:nvSpPr>
        <p:spPr bwMode="auto">
          <a:xfrm>
            <a:off x="2494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8" name="Freeform 5"/>
          <p:cNvSpPr>
            <a:spLocks noEditPoints="1"/>
          </p:cNvSpPr>
          <p:nvPr/>
        </p:nvSpPr>
        <p:spPr bwMode="auto">
          <a:xfrm>
            <a:off x="2720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9" name="Freeform 5"/>
          <p:cNvSpPr>
            <a:spLocks noEditPoints="1"/>
          </p:cNvSpPr>
          <p:nvPr/>
        </p:nvSpPr>
        <p:spPr bwMode="auto">
          <a:xfrm>
            <a:off x="2948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2" name="TextBox 61"/>
          <p:cNvSpPr txBox="1"/>
          <p:nvPr/>
        </p:nvSpPr>
        <p:spPr>
          <a:xfrm>
            <a:off x="2177143" y="5072954"/>
            <a:ext cx="1185551" cy="644251"/>
          </a:xfrm>
          <a:prstGeom prst="rect">
            <a:avLst/>
          </a:prstGeom>
          <a:noFill/>
        </p:spPr>
        <p:txBody>
          <a:bodyPr wrap="square" lIns="134444" tIns="107555" rIns="134444" bIns="107555" rtlCol="0">
            <a:spAutoFit/>
          </a:bodyPr>
          <a:lstStyle/>
          <a:p>
            <a:pPr defTabSz="685644">
              <a:lnSpc>
                <a:spcPct val="90000"/>
              </a:lnSpc>
              <a:spcAft>
                <a:spcPts val="441"/>
              </a:spcAft>
            </a:pPr>
            <a:r>
              <a:rPr lang="en-US" sz="1028" dirty="0">
                <a:solidFill>
                  <a:srgbClr val="FFFFFF"/>
                </a:solidFill>
                <a:latin typeface="Segoe UI"/>
              </a:rPr>
              <a:t>Azure Backup Windows Server/Client </a:t>
            </a:r>
          </a:p>
        </p:txBody>
      </p:sp>
      <p:grpSp>
        <p:nvGrpSpPr>
          <p:cNvPr id="63" name="Group 62"/>
          <p:cNvGrpSpPr/>
          <p:nvPr/>
        </p:nvGrpSpPr>
        <p:grpSpPr>
          <a:xfrm>
            <a:off x="674236" y="1595025"/>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130963" y="1940788"/>
            <a:ext cx="1098073" cy="983690"/>
          </a:xfrm>
          <a:prstGeom prst="rect">
            <a:avLst/>
          </a:prstGeom>
        </p:spPr>
      </p:pic>
      <p:sp>
        <p:nvSpPr>
          <p:cNvPr id="4" name="Rectangle 3"/>
          <p:cNvSpPr/>
          <p:nvPr/>
        </p:nvSpPr>
        <p:spPr>
          <a:xfrm>
            <a:off x="92529" y="5309573"/>
            <a:ext cx="8160044" cy="923330"/>
          </a:xfrm>
          <a:prstGeom prst="rect">
            <a:avLst/>
          </a:prstGeom>
        </p:spPr>
        <p:txBody>
          <a:bodyPr wrap="square">
            <a:spAutoFit/>
          </a:bodyPr>
          <a:lstStyle/>
          <a:p>
            <a:r>
              <a:rPr lang="en-US" dirty="0"/>
              <a:t>Step-By-Step </a:t>
            </a:r>
          </a:p>
          <a:p>
            <a:r>
              <a:rPr lang="en-US" dirty="0">
                <a:hlinkClick r:id="rId4"/>
              </a:rPr>
              <a:t>https://docs.microsoft.com/en-us/azure/backup/backup-try-azure-backup-in-10-mins</a:t>
            </a:r>
            <a:r>
              <a:rPr lang="en-US"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Leverage Microsoft resources</a:t>
            </a:r>
          </a:p>
          <a:p>
            <a:pPr defTabSz="699354">
              <a:lnSpc>
                <a:spcPct val="90000"/>
              </a:lnSpc>
              <a:defRPr/>
            </a:pPr>
            <a:br>
              <a:rPr lang="en-US" kern="0" dirty="0">
                <a:solidFill>
                  <a:srgbClr val="505050"/>
                </a:solidFill>
                <a:ea typeface="Segoe UI" pitchFamily="34" charset="0"/>
                <a:cs typeface="Segoe UI" pitchFamily="34" charset="0"/>
              </a:rPr>
            </a:br>
            <a:endParaRPr lang="en-US" sz="1500" kern="0" dirty="0">
              <a:solidFill>
                <a:srgbClr val="505050"/>
              </a:solidFill>
              <a:ea typeface="Segoe UI"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00" kern="0">
              <a:solidFill>
                <a:srgbClr val="505050"/>
              </a:solidFill>
              <a:ea typeface="Segoe UI" pitchFamily="34" charset="0"/>
              <a:cs typeface="Segoe UI" pitchFamily="34" charset="0"/>
            </a:endParaRPr>
          </a:p>
          <a:p>
            <a:pPr defTabSz="699354">
              <a:lnSpc>
                <a:spcPct val="90000"/>
              </a:lnSpc>
              <a:spcBef>
                <a:spcPts val="450"/>
              </a:spcBef>
              <a:defRPr/>
            </a:pPr>
            <a:r>
              <a:rPr lang="en-US" sz="1500" kern="0">
                <a:solidFill>
                  <a:srgbClr val="505050"/>
                </a:solidFill>
                <a:ea typeface="Segoe UI" pitchFamily="34" charset="0"/>
                <a:cs typeface="Segoe UI" pitchFamily="34" charset="0"/>
              </a:rPr>
              <a:t>Service resiliency guide</a:t>
            </a:r>
          </a:p>
          <a:p>
            <a:pPr defTabSz="699354">
              <a:lnSpc>
                <a:spcPct val="90000"/>
              </a:lnSpc>
              <a:spcBef>
                <a:spcPts val="450"/>
              </a:spcBef>
              <a:defRPr/>
            </a:pPr>
            <a:r>
              <a:rPr lang="en-US" sz="1500" kern="0">
                <a:solidFill>
                  <a:srgbClr val="505050"/>
                </a:solidFill>
                <a:ea typeface="Segoe UI" pitchFamily="34" charset="0"/>
                <a:cs typeface="Segoe UI" pitchFamily="34" charset="0"/>
              </a:rPr>
              <a:t>Cloud dev patterns &amp; practices</a:t>
            </a:r>
          </a:p>
          <a:p>
            <a:pPr defTabSz="699354">
              <a:lnSpc>
                <a:spcPct val="90000"/>
              </a:lnSpc>
              <a:spcBef>
                <a:spcPts val="450"/>
              </a:spcBef>
              <a:defRPr/>
            </a:pPr>
            <a:r>
              <a:rPr lang="en-US" sz="1500" kern="0">
                <a:solidFill>
                  <a:srgbClr val="505050"/>
                </a:solidFill>
                <a:ea typeface="Segoe UI" pitchFamily="34" charset="0"/>
                <a:cs typeface="Segoe UI" pitchFamily="34" charset="0"/>
              </a:rPr>
              <a:t>Proactive and reactive support </a:t>
            </a:r>
          </a:p>
          <a:p>
            <a:pPr defTabSz="699354">
              <a:lnSpc>
                <a:spcPct val="90000"/>
              </a:lnSpc>
              <a:defRPr/>
            </a:pPr>
            <a:endParaRPr lang="en-US" kern="0">
              <a:solidFill>
                <a:srgbClr val="505050"/>
              </a:solidFill>
              <a:ea typeface="Segoe UI"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kern="0" dirty="0">
              <a:solidFill>
                <a:srgbClr val="505050"/>
              </a:solidFill>
              <a:ea typeface="Segoe UI" pitchFamily="34" charset="0"/>
              <a:cs typeface="Segoe UI" pitchFamily="34" charset="0"/>
            </a:endParaRPr>
          </a:p>
          <a:p>
            <a:pPr defTabSz="699354">
              <a:lnSpc>
                <a:spcPct val="90000"/>
              </a:lnSpc>
              <a:defRPr/>
            </a:pPr>
            <a:r>
              <a:rPr lang="en-US" sz="15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6350404" y="2270569"/>
            <a:ext cx="2793596" cy="1371791"/>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4832" y="36668"/>
            <a:ext cx="7886700" cy="1325563"/>
          </a:xfrm>
        </p:spPr>
        <p:txBody>
          <a:bodyPr>
            <a:normAutofit/>
          </a:bodyPr>
          <a:lstStyle/>
          <a:p>
            <a:r>
              <a:rPr lang="en-US" dirty="0"/>
              <a:t>Backup Schedule &amp; Retention Policy</a:t>
            </a:r>
          </a:p>
        </p:txBody>
      </p:sp>
      <p:sp>
        <p:nvSpPr>
          <p:cNvPr id="3" name="Text Placeholder 2"/>
          <p:cNvSpPr>
            <a:spLocks noGrp="1"/>
          </p:cNvSpPr>
          <p:nvPr>
            <p:ph type="body" idx="1"/>
          </p:nvPr>
        </p:nvSpPr>
        <p:spPr>
          <a:xfrm>
            <a:off x="629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5537" y="2875836"/>
            <a:ext cx="4332645" cy="2782014"/>
          </a:xfrm>
          <a:prstGeom prst="rect">
            <a:avLst/>
          </a:prstGeom>
        </p:spPr>
      </p:pic>
      <p:sp>
        <p:nvSpPr>
          <p:cNvPr id="8" name="Text Placeholder 7"/>
          <p:cNvSpPr>
            <a:spLocks noGrp="1"/>
          </p:cNvSpPr>
          <p:nvPr>
            <p:ph type="body" sz="quarter" idx="3"/>
          </p:nvPr>
        </p:nvSpPr>
        <p:spPr>
          <a:xfrm>
            <a:off x="4629150" y="2180272"/>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4629150" y="2869720"/>
            <a:ext cx="4342171" cy="2788130"/>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2314" y="2133391"/>
            <a:ext cx="3838772" cy="2671900"/>
          </a:xfrm>
          <a:prstGeom prst="rect">
            <a:avLst/>
          </a:prstGeom>
        </p:spPr>
      </p:pic>
      <p:sp>
        <p:nvSpPr>
          <p:cNvPr id="2" name="Title 1"/>
          <p:cNvSpPr>
            <a:spLocks noGrp="1"/>
          </p:cNvSpPr>
          <p:nvPr>
            <p:ph type="title"/>
          </p:nvPr>
        </p:nvSpPr>
        <p:spPr/>
        <p:txBody>
          <a:bodyPr/>
          <a:lstStyle/>
          <a:p>
            <a:r>
              <a:rPr lang="en-US" dirty="0">
                <a:solidFill>
                  <a:schemeClr val="tx1"/>
                </a:solidFill>
              </a:rPr>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2513320" y="1976158"/>
            <a:ext cx="5763015" cy="3700463"/>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66293"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24"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5694812" y="4610443"/>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5994943" y="5244833"/>
            <a:ext cx="286938"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7457302" y="5244833"/>
            <a:ext cx="38632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6225187" y="5581213"/>
            <a:ext cx="1338508"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a:spcAft>
                <a:spcPts val="441"/>
              </a:spcAft>
            </a:pPr>
            <a:r>
              <a:rPr lang="en-US" sz="809"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5254829" y="5110087"/>
            <a:ext cx="528991" cy="213905"/>
          </a:xfrm>
          <a:prstGeom prst="rect">
            <a:avLst/>
          </a:prstGeom>
          <a:noFill/>
        </p:spPr>
        <p:txBody>
          <a:bodyPr wrap="none" lIns="0" tIns="0" rIns="0" bIns="0" rtlCol="0">
            <a:spAutoFit/>
          </a:bodyPr>
          <a:lstStyle/>
          <a:p>
            <a:pPr defTabSz="685775">
              <a:lnSpc>
                <a:spcPct val="90000"/>
              </a:lnSpc>
              <a:spcAft>
                <a:spcPts val="432"/>
              </a:spcAft>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6616300" y="5192453"/>
            <a:ext cx="514433" cy="200706"/>
          </a:xfrm>
          <a:prstGeom prst="rect">
            <a:avLst/>
          </a:prstGeom>
        </p:spPr>
      </p:pic>
      <p:cxnSp>
        <p:nvCxnSpPr>
          <p:cNvPr id="125" name="Straight Connector 124"/>
          <p:cNvCxnSpPr/>
          <p:nvPr/>
        </p:nvCxnSpPr>
        <p:spPr>
          <a:xfrm flipV="1">
            <a:off x="8058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816179" y="3713993"/>
            <a:ext cx="492122" cy="122149"/>
          </a:xfrm>
          <a:prstGeom prst="rect">
            <a:avLst/>
          </a:prstGeom>
          <a:noFill/>
        </p:spPr>
        <p:txBody>
          <a:bodyPr wrap="none" lIns="0" tIns="0" rIns="0" bIns="0" rtlCol="0">
            <a:spAutoFit/>
          </a:bodyPr>
          <a:lstStyle/>
          <a:p>
            <a:pPr algn="ctr" defTabSz="685775">
              <a:lnSpc>
                <a:spcPct val="90000"/>
              </a:lnSpc>
              <a:spcAft>
                <a:spcPts val="432"/>
              </a:spcAft>
            </a:pPr>
            <a:r>
              <a:rPr lang="en-US" sz="88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5017609" y="3224633"/>
            <a:ext cx="795885" cy="610936"/>
          </a:xfrm>
          <a:prstGeom prst="rect">
            <a:avLst/>
          </a:prstGeom>
          <a:noFill/>
        </p:spPr>
        <p:txBody>
          <a:bodyPr wrap="square" lIns="0" tIns="0" rIns="0" bIns="0" rtlCol="0">
            <a:spAutoFit/>
          </a:bodyPr>
          <a:lstStyle/>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5930928"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pPr>
              <a:endParaRPr lang="en-US" sz="2059"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5536920" y="1368281"/>
            <a:ext cx="539764" cy="244426"/>
          </a:xfrm>
          <a:prstGeom prst="rect">
            <a:avLst/>
          </a:prstGeom>
          <a:noFill/>
        </p:spPr>
        <p:txBody>
          <a:bodyPr wrap="none" lIns="0" tIns="0" rIns="0" bIns="0" rtlCol="0">
            <a:spAutoFit/>
          </a:bodyPr>
          <a:lstStyle/>
          <a:p>
            <a:pPr algn="ctr" defTabSz="685775">
              <a:lnSpc>
                <a:spcPct val="90000"/>
              </a:lnSpc>
              <a:spcAft>
                <a:spcPts val="432"/>
              </a:spcAft>
            </a:pPr>
            <a:r>
              <a:rPr lang="en-US" sz="176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6710473" y="3489280"/>
            <a:ext cx="47609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7088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7151260" y="3464168"/>
            <a:ext cx="210540" cy="125687"/>
          </a:xfrm>
          <a:prstGeom prst="rect">
            <a:avLst/>
          </a:prstGeom>
        </p:spPr>
      </p:pic>
      <p:sp>
        <p:nvSpPr>
          <p:cNvPr id="176" name="TextBox 175"/>
          <p:cNvSpPr txBox="1"/>
          <p:nvPr/>
        </p:nvSpPr>
        <p:spPr>
          <a:xfrm rot="16200000">
            <a:off x="6161651" y="3489280"/>
            <a:ext cx="150683"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6374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6425528" y="3475875"/>
            <a:ext cx="228131" cy="130433"/>
          </a:xfrm>
          <a:prstGeom prst="rect">
            <a:avLst/>
          </a:prstGeom>
        </p:spPr>
      </p:pic>
      <p:sp>
        <p:nvSpPr>
          <p:cNvPr id="181" name="TextBox 180"/>
          <p:cNvSpPr txBox="1"/>
          <p:nvPr/>
        </p:nvSpPr>
        <p:spPr>
          <a:xfrm>
            <a:off x="7574380" y="4405460"/>
            <a:ext cx="20518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7499555" y="4059557"/>
            <a:ext cx="353370" cy="284391"/>
          </a:xfrm>
          <a:prstGeom prst="rect">
            <a:avLst/>
          </a:prstGeom>
        </p:spPr>
      </p:pic>
      <p:sp>
        <p:nvSpPr>
          <p:cNvPr id="183" name="TextBox 182"/>
          <p:cNvSpPr txBox="1"/>
          <p:nvPr/>
        </p:nvSpPr>
        <p:spPr>
          <a:xfrm>
            <a:off x="5941887" y="4405460"/>
            <a:ext cx="330220"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5966662" y="4061276"/>
            <a:ext cx="293217" cy="280949"/>
          </a:xfrm>
          <a:prstGeom prst="rect">
            <a:avLst/>
          </a:prstGeom>
        </p:spPr>
      </p:pic>
      <p:sp>
        <p:nvSpPr>
          <p:cNvPr id="185" name="TextBox 184"/>
          <p:cNvSpPr txBox="1"/>
          <p:nvPr/>
        </p:nvSpPr>
        <p:spPr>
          <a:xfrm>
            <a:off x="6961298" y="4405459"/>
            <a:ext cx="38472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7073294" y="4067597"/>
            <a:ext cx="284769" cy="268307"/>
          </a:xfrm>
          <a:prstGeom prst="rect">
            <a:avLst/>
          </a:prstGeom>
        </p:spPr>
      </p:pic>
      <p:sp>
        <p:nvSpPr>
          <p:cNvPr id="187" name="TextBox 186"/>
          <p:cNvSpPr txBox="1"/>
          <p:nvPr/>
        </p:nvSpPr>
        <p:spPr>
          <a:xfrm>
            <a:off x="6565248" y="4405460"/>
            <a:ext cx="136256"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6463947" y="4088781"/>
            <a:ext cx="337582" cy="225941"/>
          </a:xfrm>
          <a:prstGeom prst="rect">
            <a:avLst/>
          </a:prstGeom>
        </p:spPr>
      </p:pic>
      <p:grpSp>
        <p:nvGrpSpPr>
          <p:cNvPr id="190" name="Group 189"/>
          <p:cNvGrpSpPr/>
          <p:nvPr/>
        </p:nvGrpSpPr>
        <p:grpSpPr>
          <a:xfrm>
            <a:off x="6064210" y="1812864"/>
            <a:ext cx="1435343" cy="1029170"/>
            <a:chOff x="8247747" y="1465816"/>
            <a:chExt cx="1952165"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3957" y="2420325"/>
              <a:ext cx="616995" cy="249415"/>
            </a:xfrm>
            <a:prstGeom prst="rect">
              <a:avLst/>
            </a:prstGeom>
            <a:noFill/>
          </p:spPr>
          <p:txBody>
            <a:bodyPr wrap="none" lIns="0" tIns="0" rIns="0" bIns="0" rtlCol="0">
              <a:spAutoFit/>
            </a:bodyPr>
            <a:lstStyle/>
            <a:p>
              <a:pP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3108" y="2606570"/>
              <a:ext cx="279064"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1268" y="1986099"/>
              <a:ext cx="449122"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59083" y="2011997"/>
              <a:ext cx="18531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79273" y="2606568"/>
              <a:ext cx="52324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7882635"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7482259"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6726339"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5970421"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5351272" y="1234550"/>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295839" y="1855015"/>
            <a:ext cx="3770206" cy="4801314"/>
          </a:xfrm>
          <a:prstGeom prst="rect">
            <a:avLst/>
          </a:prstGeom>
        </p:spPr>
        <p:txBody>
          <a:bodyPr wrap="square" lIns="134464" rIns="134464">
            <a:spAutoFit/>
          </a:bodyPr>
          <a:lstStyle/>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7226" y="1056756"/>
            <a:ext cx="8364141" cy="560785"/>
          </a:xfrm>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447226"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447226" y="5412062"/>
            <a:ext cx="8287373" cy="230832"/>
          </a:xfrm>
          <a:prstGeom prst="rect">
            <a:avLst/>
          </a:prstGeom>
          <a:noFill/>
        </p:spPr>
        <p:txBody>
          <a:bodyPr wrap="square" lIns="0" tIns="0" rIns="0" bIns="0" rtlCol="0">
            <a:spAutoFit/>
          </a:bodyPr>
          <a:lstStyle/>
          <a:p>
            <a:r>
              <a:rPr lang="en-US" sz="1500" i="1" spc="-53"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447225" y="5580927"/>
            <a:ext cx="8482315" cy="738664"/>
          </a:xfrm>
          <a:prstGeom prst="rect">
            <a:avLst/>
          </a:prstGeom>
        </p:spPr>
        <p:txBody>
          <a:bodyPr wrap="square">
            <a:spAutoFit/>
          </a:bodyPr>
          <a:lstStyle/>
          <a:p>
            <a:pPr lvl="0">
              <a:defRPr/>
            </a:pPr>
            <a:r>
              <a:rPr lang="en-US" sz="2100" dirty="0"/>
              <a:t>Source: </a:t>
            </a:r>
            <a:r>
              <a:rPr lang="en-US" sz="2100" dirty="0">
                <a:hlinkClick r:id="rId3"/>
              </a:rPr>
              <a:t>https://docs.microsoft.com/en-us/azure/site-recovery/</a:t>
            </a:r>
            <a:r>
              <a:rPr lang="en-US" sz="21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03266" y="1816893"/>
            <a:ext cx="4274820" cy="4027994"/>
          </a:xfrm>
          <a:prstGeom prst="rect">
            <a:avLst/>
          </a:prstGeom>
        </p:spPr>
        <p:txBody>
          <a:bodyPr>
            <a:noAutofit/>
          </a:bodyPr>
          <a:lstStyle/>
          <a:p>
            <a:pPr marL="0" indent="0">
              <a:buNone/>
            </a:pPr>
            <a:r>
              <a:rPr lang="en-US" sz="1800" dirty="0"/>
              <a:t>Azure Backup</a:t>
            </a:r>
          </a:p>
          <a:p>
            <a:pPr lvl="1" indent="-321891"/>
            <a:r>
              <a:rPr lang="en-US" sz="1200" dirty="0"/>
              <a:t>Reliable, Simple, Efficient backup and restore (agent based)</a:t>
            </a:r>
          </a:p>
          <a:p>
            <a:pPr lvl="1" indent="-321891"/>
            <a:r>
              <a:rPr lang="en-US" sz="1200" dirty="0"/>
              <a:t>Use for Branch Office or Small Business</a:t>
            </a:r>
          </a:p>
          <a:p>
            <a:pPr lvl="1" indent="-321891"/>
            <a:r>
              <a:rPr lang="en-US" sz="1200" dirty="0"/>
              <a:t>Backup and restore files and folders</a:t>
            </a:r>
          </a:p>
          <a:p>
            <a:pPr lvl="1" indent="-321891"/>
            <a:r>
              <a:rPr lang="en-US" sz="1200" dirty="0"/>
              <a:t>No Central Management</a:t>
            </a:r>
          </a:p>
          <a:p>
            <a:pPr marL="0" indent="0">
              <a:buNone/>
            </a:pPr>
            <a:r>
              <a:rPr lang="en-US" sz="1800" dirty="0"/>
              <a:t>Azure Backup Server</a:t>
            </a:r>
          </a:p>
          <a:p>
            <a:pPr lvl="1" indent="-321891"/>
            <a:r>
              <a:rPr lang="en-US" sz="1200" dirty="0"/>
              <a:t>Disk (D2D), giving high RTOs for tier 1 workloads</a:t>
            </a:r>
          </a:p>
          <a:p>
            <a:pPr lvl="1" indent="-321891"/>
            <a:r>
              <a:rPr lang="en-US" sz="1200" dirty="0"/>
              <a:t>Azure (D2D2C) for long term retention</a:t>
            </a:r>
          </a:p>
          <a:p>
            <a:pPr lvl="1" indent="-321891"/>
            <a:r>
              <a:rPr lang="en-US" sz="1200" dirty="0"/>
              <a:t>Modern Backup Storage technology (MABS v2)</a:t>
            </a:r>
          </a:p>
          <a:p>
            <a:pPr lvl="1" indent="-321891"/>
            <a:r>
              <a:rPr lang="en-US" sz="1200" dirty="0"/>
              <a:t>VMware capabilities</a:t>
            </a:r>
          </a:p>
          <a:p>
            <a:pPr lvl="1" indent="-321891"/>
            <a:r>
              <a:rPr lang="en-US" sz="1200" dirty="0"/>
              <a:t>Application Consistency</a:t>
            </a:r>
            <a:br>
              <a:rPr lang="en-US" sz="1200" dirty="0"/>
            </a:br>
            <a:r>
              <a:rPr lang="en-US" sz="1200" dirty="0"/>
              <a:t>(SQL, Exchange, SharePoint)</a:t>
            </a:r>
          </a:p>
          <a:p>
            <a:pPr lvl="1" indent="-321891"/>
            <a:endParaRPr lang="en-US" sz="1200" dirty="0"/>
          </a:p>
          <a:p>
            <a:pPr lvl="1" indent="-321891"/>
            <a:r>
              <a:rPr lang="en-US" sz="1200" dirty="0"/>
              <a:t>No Tape Backup</a:t>
            </a:r>
          </a:p>
          <a:p>
            <a:pPr lvl="1" indent="-321891"/>
            <a:r>
              <a:rPr lang="en-US" sz="1200" dirty="0"/>
              <a:t>No Integration with System Center</a:t>
            </a:r>
          </a:p>
          <a:p>
            <a:pPr lvl="1" indent="-321891"/>
            <a:r>
              <a:rPr lang="en-US" sz="1200" dirty="0"/>
              <a:t>Requires Azure Subscription</a:t>
            </a:r>
          </a:p>
        </p:txBody>
      </p:sp>
      <p:sp>
        <p:nvSpPr>
          <p:cNvPr id="10" name="Content Placeholder 9"/>
          <p:cNvSpPr>
            <a:spLocks noGrp="1"/>
          </p:cNvSpPr>
          <p:nvPr>
            <p:ph sz="half" idx="2"/>
          </p:nvPr>
        </p:nvSpPr>
        <p:spPr>
          <a:xfrm>
            <a:off x="4610100" y="1816893"/>
            <a:ext cx="4423410" cy="4027994"/>
          </a:xfrm>
        </p:spPr>
        <p:txBody>
          <a:bodyPr>
            <a:normAutofit fontScale="400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pic>
        <p:nvPicPr>
          <p:cNvPr id="11" name="Picture 10"/>
          <p:cNvPicPr>
            <a:picLocks noChangeAspect="1"/>
          </p:cNvPicPr>
          <p:nvPr/>
        </p:nvPicPr>
        <p:blipFill>
          <a:blip r:embed="rId3"/>
          <a:stretch>
            <a:fillRect/>
          </a:stretch>
        </p:blipFill>
        <p:spPr>
          <a:xfrm>
            <a:off x="2966267" y="4124648"/>
            <a:ext cx="1866298" cy="1720239"/>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5" name="Text Placeholder 4"/>
          <p:cNvSpPr>
            <a:spLocks noGrp="1"/>
          </p:cNvSpPr>
          <p:nvPr>
            <p:ph type="body" sz="quarter" idx="11"/>
          </p:nvPr>
        </p:nvSpPr>
        <p:spPr/>
        <p:txBody>
          <a:bodyPr/>
          <a:lstStyle/>
          <a:p>
            <a:r>
              <a:rPr lang="en-US" sz="1800" b="1" dirty="0"/>
              <a:t>Additional Information:  SLA for Site Recovery 99.9%</a:t>
            </a:r>
          </a:p>
          <a:p>
            <a:r>
              <a:rPr lang="en-US" sz="1800" dirty="0"/>
              <a:t>"</a:t>
            </a:r>
            <a:r>
              <a:rPr lang="en-US" sz="1800" b="1" dirty="0"/>
              <a:t>Failover</a:t>
            </a:r>
            <a:r>
              <a:rPr lang="en-US" sz="1800" dirty="0"/>
              <a:t>" is the process of transferring control, either simulated or actual, of a Protected Instance from a primary site to a secondary site.</a:t>
            </a:r>
          </a:p>
          <a:p>
            <a:r>
              <a:rPr lang="en-US" sz="1800" dirty="0"/>
              <a:t>"</a:t>
            </a:r>
            <a:r>
              <a:rPr lang="en-US" sz="1800" b="1" dirty="0"/>
              <a:t>On-Premises-to-Azure Failover</a:t>
            </a:r>
            <a:r>
              <a:rPr lang="en-US" sz="18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1800" dirty="0"/>
              <a:t>"</a:t>
            </a:r>
            <a:r>
              <a:rPr lang="en-US" sz="1800" b="1" dirty="0"/>
              <a:t>On-Premises-to-On-Premises Failover</a:t>
            </a:r>
            <a:r>
              <a:rPr lang="en-US" sz="1800" dirty="0"/>
              <a:t>" is the Failover of a Protected Instance from a non-Azure primary site to a non-Azure secondary site.</a:t>
            </a:r>
          </a:p>
          <a:p>
            <a:r>
              <a:rPr lang="en-US" sz="1800" dirty="0"/>
              <a:t>"</a:t>
            </a:r>
            <a:r>
              <a:rPr lang="en-US" sz="1800" b="1" dirty="0"/>
              <a:t>Protected Instance</a:t>
            </a:r>
            <a:r>
              <a:rPr lang="en-US" sz="18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a:p>
        </p:txBody>
      </p:sp>
      <p:sp>
        <p:nvSpPr>
          <p:cNvPr id="5" name="Text Placeholder 4"/>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4050" dirty="0"/>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519527" y="3446344"/>
            <a:ext cx="7886700" cy="1125140"/>
          </a:xfrm>
        </p:spPr>
        <p:txBody>
          <a:bodyPr>
            <a:normAutofit/>
          </a:bodyPr>
          <a:lstStyle/>
          <a:p>
            <a:pPr marL="600075" lvl="1" indent="-257175">
              <a:buFont typeface="Arial" panose="020B0604020202020204" pitchFamily="34" charset="0"/>
              <a:buChar char="•"/>
            </a:pPr>
            <a:r>
              <a:rPr lang="en-US" sz="1800" dirty="0">
                <a:solidFill>
                  <a:schemeClr val="bg1"/>
                </a:solidFill>
              </a:rPr>
              <a:t>Evaluate when to use Azure Automation, Chef, Puppet, PowerShell, or Desired State Configuration (DSC)</a:t>
            </a:r>
            <a:endParaRPr lang="en-US" sz="2100" dirty="0"/>
          </a:p>
        </p:txBody>
      </p:sp>
    </p:spTree>
    <p:extLst>
      <p:ext uri="{BB962C8B-B14F-4D97-AF65-F5344CB8AC3E}">
        <p14:creationId xmlns:p14="http://schemas.microsoft.com/office/powerpoint/2010/main" val="357536576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20" name="Text Placeholder 19">
            <a:extLst>
              <a:ext uri="{FF2B5EF4-FFF2-40B4-BE49-F238E27FC236}">
                <a16:creationId xmlns:a16="http://schemas.microsoft.com/office/drawing/2014/main" id="{55C0549E-537B-4BF6-B5C8-A73390329A35}"/>
              </a:ext>
            </a:extLst>
          </p:cNvPr>
          <p:cNvSpPr>
            <a:spLocks noGrp="1"/>
          </p:cNvSpPr>
          <p:nvPr>
            <p:ph type="body" sz="quarter" idx="10"/>
          </p:nvPr>
        </p:nvSpPr>
        <p:spPr/>
        <p:txBody>
          <a:bodyPr/>
          <a:lstStyle/>
          <a:p>
            <a:endParaRPr lang="en-US"/>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a:endParaRPr lang="en-US" sz="105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a:endParaRPr lang="en-US" sz="105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a:endParaRPr lang="en-US" sz="105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a:r>
              <a:rPr lang="en-US" kern="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a:r>
              <a:rPr lang="en-US" sz="18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a:r>
              <a:rPr lang="en-US"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892826"/>
          </a:xfrm>
          <a:prstGeom prst="rect">
            <a:avLst/>
          </a:prstGeom>
          <a:noFill/>
        </p:spPr>
        <p:txBody>
          <a:bodyPr wrap="square" rtlCol="0">
            <a:spAutoFit/>
          </a:bodyPr>
          <a:lstStyle/>
          <a:p>
            <a:pPr defTabSz="914247">
              <a:spcAft>
                <a:spcPts val="600"/>
              </a:spcAft>
            </a:pPr>
            <a:r>
              <a:rPr lang="en-US" sz="140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a:spcAft>
                <a:spcPts val="600"/>
              </a:spcAft>
            </a:pPr>
            <a:r>
              <a:rPr lang="en-US" sz="140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0"/>
            <a:ext cx="2400784" cy="1754326"/>
          </a:xfrm>
          <a:prstGeom prst="rect">
            <a:avLst/>
          </a:prstGeom>
          <a:noFill/>
        </p:spPr>
        <p:txBody>
          <a:bodyPr wrap="square" rtlCol="0">
            <a:spAutoFit/>
          </a:bodyPr>
          <a:lstStyle/>
          <a:p>
            <a:pPr defTabSz="914247">
              <a:spcAft>
                <a:spcPts val="600"/>
              </a:spcAft>
            </a:pPr>
            <a:r>
              <a:rPr lang="en-US" sz="140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a:spcAft>
                <a:spcPts val="600"/>
              </a:spcAft>
            </a:pPr>
            <a:r>
              <a:rPr lang="en-US" sz="140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a:spcAft>
                <a:spcPts val="600"/>
              </a:spcAft>
            </a:pPr>
            <a:endParaRPr lang="en-US" sz="140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7"/>
            <a:ext cx="2302727" cy="2246769"/>
          </a:xfrm>
          <a:prstGeom prst="rect">
            <a:avLst/>
          </a:prstGeom>
          <a:noFill/>
        </p:spPr>
        <p:txBody>
          <a:bodyPr wrap="square" rtlCol="0">
            <a:spAutoFit/>
          </a:bodyPr>
          <a:lstStyle/>
          <a:p>
            <a:pPr defTabSz="914247">
              <a:spcAft>
                <a:spcPts val="600"/>
              </a:spcAft>
            </a:pPr>
            <a:r>
              <a:rPr lang="en-US" sz="160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a:spcAft>
                <a:spcPts val="600"/>
              </a:spcAft>
            </a:pPr>
            <a:r>
              <a:rPr lang="en-US" sz="160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a:spcAft>
                <a:spcPts val="600"/>
              </a:spcAft>
            </a:pPr>
            <a:endParaRPr lang="en-US" sz="1600" kern="0" dirty="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6337210" y="4865831"/>
            <a:ext cx="2546718" cy="484748"/>
          </a:xfrm>
          <a:prstGeom prst="rect">
            <a:avLst/>
          </a:prstGeom>
          <a:noFill/>
        </p:spPr>
        <p:txBody>
          <a:bodyPr wrap="square" rtlCol="0">
            <a:spAutoFit/>
          </a:bodyPr>
          <a:lstStyle/>
          <a:p>
            <a:pPr defTabSz="914247">
              <a:spcAft>
                <a:spcPts val="600"/>
              </a:spcAft>
            </a:pPr>
            <a:r>
              <a:rPr lang="en-US" sz="1275" kern="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3398727" y="5093877"/>
            <a:ext cx="2144576" cy="276999"/>
          </a:xfrm>
          <a:prstGeom prst="rect">
            <a:avLst/>
          </a:prstGeom>
          <a:noFill/>
        </p:spPr>
        <p:txBody>
          <a:bodyPr wrap="square" rtlCol="0">
            <a:spAutoFit/>
          </a:bodyPr>
          <a:lstStyle/>
          <a:p>
            <a:pPr defTabSz="914247">
              <a:spcAft>
                <a:spcPts val="600"/>
              </a:spcAft>
            </a:pPr>
            <a:r>
              <a:rPr lang="en-US" sz="1200"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412305" y="5042802"/>
            <a:ext cx="2302727" cy="307777"/>
          </a:xfrm>
          <a:prstGeom prst="rect">
            <a:avLst/>
          </a:prstGeom>
          <a:noFill/>
        </p:spPr>
        <p:txBody>
          <a:bodyPr wrap="square" rtlCol="0">
            <a:spAutoFit/>
          </a:bodyPr>
          <a:lstStyle/>
          <a:p>
            <a:pPr defTabSz="914247">
              <a:spcAft>
                <a:spcPts val="600"/>
              </a:spcAft>
            </a:pPr>
            <a:r>
              <a:rPr lang="en-US" sz="1400" kern="0" dirty="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Automation</a:t>
            </a:r>
          </a:p>
        </p:txBody>
      </p:sp>
      <p:sp>
        <p:nvSpPr>
          <p:cNvPr id="171" name="Rectangle 170"/>
          <p:cNvSpPr/>
          <p:nvPr/>
        </p:nvSpPr>
        <p:spPr>
          <a:xfrm>
            <a:off x="288707" y="1818001"/>
            <a:ext cx="3927630" cy="3941720"/>
          </a:xfrm>
          <a:prstGeom prst="rect">
            <a:avLst/>
          </a:prstGeom>
        </p:spPr>
        <p:txBody>
          <a:bodyPr wrap="square" lIns="134464" rIns="134464">
            <a:spAutoFit/>
          </a:bodyPr>
          <a:lstStyle/>
          <a:p>
            <a:pPr defTabSz="659045">
              <a:defRPr/>
            </a:pPr>
            <a:r>
              <a:rPr lang="en-US" sz="1176" kern="0" dirty="0">
                <a:solidFill>
                  <a:srgbClr val="000000"/>
                </a:solidFill>
                <a:latin typeface="Calibri" panose="020F0502020204030204" pitchFamily="34" charset="0"/>
                <a:cs typeface="Calibri" panose="020F0502020204030204" pitchFamily="34" charset="0"/>
              </a:rPr>
              <a:t>PowerShell &amp; PS Workflow Engines</a:t>
            </a:r>
          </a:p>
          <a:p>
            <a:pPr lvl="1" defTabSz="659045">
              <a:defRPr/>
            </a:pPr>
            <a:r>
              <a:rPr lang="en-US" sz="1050" kern="0" dirty="0">
                <a:solidFill>
                  <a:srgbClr val="000000"/>
                </a:solidFill>
                <a:latin typeface="Calibri" panose="020F0502020204030204" pitchFamily="34" charset="0"/>
                <a:cs typeface="Calibri" panose="020F0502020204030204" pitchFamily="34" charset="0"/>
              </a:rPr>
              <a:t>Use your existing PS scripts</a:t>
            </a:r>
          </a:p>
          <a:p>
            <a:pPr lvl="1" defTabSz="659045">
              <a:defRPr/>
            </a:pPr>
            <a:r>
              <a:rPr lang="en-US" sz="1050" kern="0" dirty="0">
                <a:solidFill>
                  <a:srgbClr val="000000"/>
                </a:solidFill>
                <a:latin typeface="Calibri" panose="020F0502020204030204" pitchFamily="34" charset="0"/>
                <a:cs typeface="Calibri" panose="020F0502020204030204" pitchFamily="34" charset="0"/>
              </a:rPr>
              <a:t>Checkpoint/Parallel if needed</a:t>
            </a:r>
            <a:endParaRPr lang="en-US" sz="1176" kern="0" dirty="0">
              <a:solidFill>
                <a:srgbClr val="000000"/>
              </a:solidFill>
              <a:latin typeface="Calibri" panose="020F0502020204030204" pitchFamily="34" charset="0"/>
              <a:cs typeface="Calibri" panose="020F0502020204030204" pitchFamily="34" charset="0"/>
            </a:endParaRPr>
          </a:p>
          <a:p>
            <a:pPr defTabSz="659045">
              <a:spcBef>
                <a:spcPts val="450"/>
              </a:spcBef>
              <a:defRPr/>
            </a:pPr>
            <a:r>
              <a:rPr lang="en-US" sz="1176" kern="0" dirty="0">
                <a:solidFill>
                  <a:srgbClr val="000000"/>
                </a:solidFill>
                <a:latin typeface="Calibri" panose="020F0502020204030204" pitchFamily="34" charset="0"/>
                <a:cs typeface="Calibri" panose="020F0502020204030204" pitchFamily="34" charset="0"/>
              </a:rPr>
              <a:t>Runbooks, Modules</a:t>
            </a:r>
          </a:p>
          <a:p>
            <a:pPr lvl="1" defTabSz="659045">
              <a:defRPr/>
            </a:pPr>
            <a:r>
              <a:rPr lang="en-US" sz="1050" kern="0" dirty="0">
                <a:solidFill>
                  <a:srgbClr val="000000"/>
                </a:solidFill>
                <a:latin typeface="Calibri" panose="020F0502020204030204" pitchFamily="34" charset="0"/>
                <a:cs typeface="Calibri" panose="020F0502020204030204" pitchFamily="34" charset="0"/>
              </a:rPr>
              <a:t>Author PS, PSWF, Graphical runbooks</a:t>
            </a:r>
          </a:p>
          <a:p>
            <a:pPr lvl="1" defTabSz="659045">
              <a:defRPr/>
            </a:pPr>
            <a:r>
              <a:rPr lang="en-US" sz="1050" kern="0" dirty="0">
                <a:solidFill>
                  <a:srgbClr val="000000"/>
                </a:solidFill>
                <a:latin typeface="Calibri" panose="020F0502020204030204" pitchFamily="34" charset="0"/>
                <a:cs typeface="Calibri" panose="020F0502020204030204" pitchFamily="34" charset="0"/>
              </a:rPr>
              <a:t>Gallery – Runbooks, modules</a:t>
            </a:r>
          </a:p>
          <a:p>
            <a:pPr lvl="1" defTabSz="659045">
              <a:defRPr/>
            </a:pPr>
            <a:r>
              <a:rPr lang="en-US" sz="1050" kern="0" dirty="0">
                <a:solidFill>
                  <a:srgbClr val="000000"/>
                </a:solidFill>
                <a:latin typeface="Calibri" panose="020F0502020204030204" pitchFamily="34" charset="0"/>
                <a:cs typeface="Calibri" panose="020F0502020204030204" pitchFamily="34" charset="0"/>
              </a:rPr>
              <a:t>Extensibility, integration</a:t>
            </a:r>
            <a:endParaRPr lang="en-US" sz="1176" kern="0" dirty="0">
              <a:solidFill>
                <a:srgbClr val="000000"/>
              </a:solidFill>
              <a:latin typeface="Calibri" panose="020F0502020204030204" pitchFamily="34" charset="0"/>
              <a:cs typeface="Calibri" panose="020F0502020204030204" pitchFamily="34" charset="0"/>
            </a:endParaRPr>
          </a:p>
          <a:p>
            <a:pPr defTabSz="659045">
              <a:spcBef>
                <a:spcPts val="450"/>
              </a:spcBef>
              <a:defRPr/>
            </a:pPr>
            <a:r>
              <a:rPr lang="en-US" sz="1176" kern="0" dirty="0">
                <a:solidFill>
                  <a:srgbClr val="000000"/>
                </a:solidFill>
                <a:latin typeface="Calibri" panose="020F0502020204030204" pitchFamily="34" charset="0"/>
                <a:cs typeface="Calibri" panose="020F0502020204030204" pitchFamily="34" charset="0"/>
              </a:rPr>
              <a:t>Assets</a:t>
            </a:r>
          </a:p>
          <a:p>
            <a:pPr lvl="1" defTabSz="659045">
              <a:defRPr/>
            </a:pPr>
            <a:r>
              <a:rPr lang="en-US" sz="105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659045">
              <a:defRPr/>
            </a:pPr>
            <a:r>
              <a:rPr lang="en-US" sz="1050" kern="0" dirty="0">
                <a:solidFill>
                  <a:srgbClr val="000000"/>
                </a:solidFill>
                <a:latin typeface="Calibri" panose="020F0502020204030204" pitchFamily="34" charset="0"/>
                <a:cs typeface="Calibri" panose="020F0502020204030204" pitchFamily="34" charset="0"/>
              </a:rPr>
              <a:t>Schedules</a:t>
            </a:r>
            <a:endParaRPr lang="en-US" sz="1176" kern="0" dirty="0">
              <a:solidFill>
                <a:srgbClr val="000000"/>
              </a:solidFill>
              <a:latin typeface="Calibri" panose="020F0502020204030204" pitchFamily="34" charset="0"/>
              <a:cs typeface="Calibri" panose="020F0502020204030204" pitchFamily="34" charset="0"/>
            </a:endParaRPr>
          </a:p>
          <a:p>
            <a:pPr defTabSz="659045">
              <a:defRPr/>
            </a:pPr>
            <a:r>
              <a:rPr lang="en-US" sz="1176" kern="0" dirty="0">
                <a:solidFill>
                  <a:srgbClr val="000000"/>
                </a:solidFill>
                <a:latin typeface="Calibri" panose="020F0502020204030204" pitchFamily="34" charset="0"/>
                <a:cs typeface="Calibri" panose="020F0502020204030204" pitchFamily="34" charset="0"/>
              </a:rPr>
              <a:t>Jobs</a:t>
            </a:r>
          </a:p>
          <a:p>
            <a:pPr lvl="1" defTabSz="659045">
              <a:defRPr/>
            </a:pPr>
            <a:r>
              <a:rPr lang="en-US" sz="1050" kern="0" dirty="0">
                <a:solidFill>
                  <a:srgbClr val="000000"/>
                </a:solidFill>
                <a:latin typeface="Calibri" panose="020F0502020204030204" pitchFamily="34" charset="0"/>
                <a:cs typeface="Calibri" panose="020F0502020204030204" pitchFamily="34" charset="0"/>
              </a:rPr>
              <a:t>Troubleshoot/audit via job history</a:t>
            </a:r>
            <a:endParaRPr lang="en-US" sz="1176" kern="0" dirty="0">
              <a:solidFill>
                <a:srgbClr val="000000"/>
              </a:solidFill>
              <a:latin typeface="Calibri" panose="020F0502020204030204" pitchFamily="34" charset="0"/>
              <a:cs typeface="Calibri" panose="020F0502020204030204" pitchFamily="34" charset="0"/>
            </a:endParaRPr>
          </a:p>
          <a:p>
            <a:pPr defTabSz="659045">
              <a:spcBef>
                <a:spcPts val="450"/>
              </a:spcBef>
              <a:defRPr/>
            </a:pPr>
            <a:r>
              <a:rPr lang="en-US" sz="1176" kern="0" dirty="0">
                <a:solidFill>
                  <a:srgbClr val="000000"/>
                </a:solidFill>
                <a:latin typeface="Calibri" panose="020F0502020204030204" pitchFamily="34" charset="0"/>
                <a:cs typeface="Calibri" panose="020F0502020204030204" pitchFamily="34" charset="0"/>
              </a:rPr>
              <a:t>PowerShell DSC</a:t>
            </a:r>
          </a:p>
          <a:p>
            <a:pPr lvl="1" defTabSz="659045">
              <a:defRPr/>
            </a:pPr>
            <a:r>
              <a:rPr lang="en-US" sz="1050" kern="0" dirty="0">
                <a:solidFill>
                  <a:srgbClr val="000000"/>
                </a:solidFill>
                <a:latin typeface="Calibri" panose="020F0502020204030204" pitchFamily="34" charset="0"/>
                <a:cs typeface="Calibri" panose="020F0502020204030204" pitchFamily="34" charset="0"/>
              </a:rPr>
              <a:t>Configurations, Pull service</a:t>
            </a:r>
          </a:p>
          <a:p>
            <a:pPr lvl="1" defTabSz="659045">
              <a:defRPr/>
            </a:pPr>
            <a:r>
              <a:rPr lang="en-US" sz="1050" kern="0" dirty="0">
                <a:solidFill>
                  <a:srgbClr val="000000"/>
                </a:solidFill>
                <a:latin typeface="Calibri" panose="020F0502020204030204" pitchFamily="34" charset="0"/>
                <a:cs typeface="Calibri" panose="020F0502020204030204" pitchFamily="34" charset="0"/>
              </a:rPr>
              <a:t>Node Management &amp; Reporting</a:t>
            </a:r>
            <a:endParaRPr lang="en-US" sz="1176" kern="0" dirty="0">
              <a:solidFill>
                <a:srgbClr val="000000"/>
              </a:solidFill>
              <a:latin typeface="Calibri" panose="020F0502020204030204" pitchFamily="34" charset="0"/>
              <a:cs typeface="Calibri" panose="020F0502020204030204" pitchFamily="34" charset="0"/>
            </a:endParaRPr>
          </a:p>
          <a:p>
            <a:pPr defTabSz="659045">
              <a:spcBef>
                <a:spcPts val="450"/>
              </a:spcBef>
              <a:defRPr/>
            </a:pPr>
            <a:r>
              <a:rPr lang="en-US" sz="1176" kern="0" dirty="0">
                <a:solidFill>
                  <a:srgbClr val="000000"/>
                </a:solidFill>
                <a:latin typeface="Calibri" panose="020F0502020204030204" pitchFamily="34" charset="0"/>
                <a:cs typeface="Calibri" panose="020F0502020204030204" pitchFamily="34" charset="0"/>
              </a:rPr>
              <a:t>Hybrid Runbook Workers</a:t>
            </a:r>
          </a:p>
          <a:p>
            <a:pPr lvl="1" defTabSz="659045">
              <a:defRPr/>
            </a:pPr>
            <a:r>
              <a:rPr lang="en-US" sz="1050" kern="0" dirty="0">
                <a:solidFill>
                  <a:srgbClr val="000000"/>
                </a:solidFill>
                <a:latin typeface="Calibri" panose="020F0502020204030204" pitchFamily="34" charset="0"/>
                <a:cs typeface="Calibri" panose="020F0502020204030204" pitchFamily="34" charset="0"/>
              </a:rPr>
              <a:t>Install on any machine</a:t>
            </a:r>
          </a:p>
          <a:p>
            <a:pPr lvl="1" defTabSz="659045">
              <a:defRPr/>
            </a:pPr>
            <a:r>
              <a:rPr lang="en-US" sz="1050" kern="0" dirty="0">
                <a:solidFill>
                  <a:srgbClr val="000000"/>
                </a:solidFill>
                <a:latin typeface="Calibri" panose="020F0502020204030204" pitchFamily="34" charset="0"/>
                <a:cs typeface="Calibri" panose="020F0502020204030204" pitchFamily="34" charset="0"/>
              </a:rPr>
              <a:t>Secure, only outbound ports</a:t>
            </a:r>
            <a:endParaRPr lang="en-US" sz="1176" kern="0" dirty="0">
              <a:solidFill>
                <a:srgbClr val="000000"/>
              </a:solidFill>
              <a:latin typeface="Calibri" panose="020F0502020204030204" pitchFamily="34" charset="0"/>
              <a:cs typeface="Calibri" panose="020F0502020204030204" pitchFamily="34" charset="0"/>
            </a:endParaRPr>
          </a:p>
          <a:p>
            <a:pPr defTabSz="659045">
              <a:spcBef>
                <a:spcPts val="450"/>
              </a:spcBef>
              <a:defRPr/>
            </a:pPr>
            <a:r>
              <a:rPr lang="en-US" sz="1176" kern="0" dirty="0">
                <a:solidFill>
                  <a:srgbClr val="000000"/>
                </a:solidFill>
                <a:latin typeface="Calibri" panose="020F0502020204030204" pitchFamily="34" charset="0"/>
                <a:cs typeface="Calibri" panose="020F0502020204030204" pitchFamily="34" charset="0"/>
              </a:rPr>
              <a:t>Webhooks</a:t>
            </a:r>
          </a:p>
          <a:p>
            <a:pPr lvl="1" defTabSz="659045">
              <a:defRPr/>
            </a:pPr>
            <a:r>
              <a:rPr lang="en-US" sz="1050" kern="0" dirty="0">
                <a:solidFill>
                  <a:srgbClr val="000000"/>
                </a:solidFill>
                <a:latin typeface="Calibri" panose="020F0502020204030204" pitchFamily="34" charset="0"/>
                <a:cs typeface="Calibri" panose="020F0502020204030204" pitchFamily="34" charset="0"/>
              </a:rPr>
              <a:t>URL to start runbook remotely</a:t>
            </a:r>
          </a:p>
          <a:p>
            <a:pPr lvl="1" defTabSz="659045">
              <a:defRPr/>
            </a:pPr>
            <a:r>
              <a:rPr lang="en-US" sz="105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7394133" y="3616250"/>
            <a:ext cx="1181887" cy="1187683"/>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latin typeface="Segoe UI"/>
                    <a:cs typeface="+mn-cs"/>
                  </a:rPr>
                  <a:t>Hybrid Worker</a:t>
                </a:r>
                <a:endParaRPr lang="en-US" sz="714" b="0" kern="0" spc="-38" dirty="0">
                  <a:latin typeface="Segoe UI"/>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gradFill>
                      <a:gsLst>
                        <a:gs pos="0">
                          <a:srgbClr val="505050"/>
                        </a:gs>
                        <a:gs pos="100000">
                          <a:srgbClr val="505050"/>
                        </a:gs>
                      </a:gsLst>
                      <a:lin ang="5400000" scaled="1"/>
                    </a:gradFill>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latin typeface="Segoe UI"/>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latin typeface="Segoe UI"/>
                <a:cs typeface="+mn-cs"/>
              </a:rPr>
              <a:t>Orchestrator</a:t>
            </a:r>
            <a:endParaRPr lang="en-US" sz="714" b="0" kern="0" spc="-38" dirty="0">
              <a:latin typeface="Segoe UI"/>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5080129" y="3977948"/>
            <a:ext cx="723329" cy="851377"/>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latin typeface="Segoe UI"/>
                  <a:cs typeface="+mn-cs"/>
                </a:rPr>
                <a:t>SMA</a:t>
              </a:r>
              <a:endParaRPr lang="en-US" sz="100" b="0" kern="0" spc="-38" dirty="0">
                <a:latin typeface="Segoe UI"/>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6256897" y="4230706"/>
            <a:ext cx="898859" cy="803267"/>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schemeClr val="bg1"/>
                </a:solidFill>
                <a:latin typeface="Segoe UI"/>
              </a:rPr>
              <a:t>Hyper-V</a:t>
            </a:r>
          </a:p>
          <a:p>
            <a:pPr defTabSz="685328">
              <a:lnSpc>
                <a:spcPct val="90000"/>
              </a:lnSpc>
              <a:defRPr/>
            </a:pPr>
            <a:r>
              <a:rPr lang="en-US" sz="1050" b="0" kern="0" spc="-38" dirty="0">
                <a:solidFill>
                  <a:schemeClr val="bg1"/>
                </a:solidFill>
                <a:latin typeface="Segoe UI"/>
              </a:rPr>
              <a:t>VMWare</a:t>
            </a:r>
          </a:p>
          <a:p>
            <a:pPr defTabSz="685328">
              <a:lnSpc>
                <a:spcPct val="90000"/>
              </a:lnSpc>
              <a:defRPr/>
            </a:pPr>
            <a:r>
              <a:rPr lang="en-US" sz="1050" b="0" kern="0" spc="-38" dirty="0">
                <a:solidFill>
                  <a:schemeClr val="bg1"/>
                </a:solidFill>
                <a:latin typeface="Segoe UI"/>
              </a:rPr>
              <a:t>OpenStack</a:t>
            </a:r>
          </a:p>
          <a:p>
            <a:pPr defTabSz="685800" fontAlgn="auto">
              <a:lnSpc>
                <a:spcPct val="90000"/>
              </a:lnSpc>
              <a:spcBef>
                <a:spcPts val="0"/>
              </a:spcBef>
              <a:spcAft>
                <a:spcPts val="450"/>
              </a:spcAft>
              <a:defRPr/>
            </a:pPr>
            <a:endParaRPr lang="en-US" sz="1050" b="0" kern="0" dirty="0">
              <a:solidFill>
                <a:schemeClr val="bg1"/>
              </a:solidFill>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latin typeface="Segoe UI"/>
                <a:cs typeface="+mn-cs"/>
              </a:rPr>
              <a:t>Azure Automation</a:t>
            </a:r>
            <a:endParaRPr lang="en-US" sz="714" b="0" kern="0" spc="-38" dirty="0">
              <a:gradFill>
                <a:gsLst>
                  <a:gs pos="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01931" y="1749371"/>
            <a:ext cx="8741880" cy="1117229"/>
          </a:xfrm>
        </p:spPr>
        <p:txBody>
          <a:bodyPr/>
          <a:lstStyle/>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01931" y="1749371"/>
            <a:ext cx="8741880" cy="3670235"/>
          </a:xfrm>
        </p:spPr>
        <p:txBody>
          <a:bodyPr/>
          <a:lstStyle/>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Install or remove windows roles and features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Running Windows PowerShell scripts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Managing registry settings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Managing files and directories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Starting, stopping, and managing processes and services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Managing groups and user accounts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Deploying new software</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Managing environment variables</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Discovering the actual </a:t>
            </a:r>
            <a:r>
              <a:rPr lang="en-US" sz="1800" dirty="0" err="1">
                <a:solidFill>
                  <a:srgbClr val="000000"/>
                </a:solidFill>
                <a:latin typeface="Calibri" panose="020F0502020204030204" pitchFamily="34" charset="0"/>
                <a:cs typeface="Calibri" panose="020F0502020204030204" pitchFamily="34" charset="0"/>
              </a:rPr>
              <a:t>confi</a:t>
            </a:r>
            <a:r>
              <a:rPr lang="en-US" sz="1800" dirty="0">
                <a:solidFill>
                  <a:srgbClr val="000000"/>
                </a:solidFill>
                <a:latin typeface="Calibri" panose="020F0502020204030204" pitchFamily="34" charset="0"/>
                <a:cs typeface="Calibri" panose="020F0502020204030204" pitchFamily="34" charset="0"/>
              </a:rPr>
              <a:t> </a:t>
            </a:r>
            <a:r>
              <a:rPr lang="en-US" sz="1800" dirty="0" err="1">
                <a:solidFill>
                  <a:srgbClr val="000000"/>
                </a:solidFill>
                <a:latin typeface="Calibri" panose="020F0502020204030204" pitchFamily="34" charset="0"/>
                <a:cs typeface="Calibri" panose="020F0502020204030204" pitchFamily="34" charset="0"/>
              </a:rPr>
              <a:t>guration</a:t>
            </a:r>
            <a:r>
              <a:rPr lang="en-US" sz="1800" dirty="0">
                <a:solidFill>
                  <a:srgbClr val="000000"/>
                </a:solidFill>
                <a:latin typeface="Calibri" panose="020F0502020204030204" pitchFamily="34" charset="0"/>
                <a:cs typeface="Calibri" panose="020F0502020204030204" pitchFamily="34" charset="0"/>
              </a:rPr>
              <a:t> state on a given node</a:t>
            </a:r>
          </a:p>
          <a:p>
            <a:pPr marL="257175" indent="-257175">
              <a:spcBef>
                <a:spcPts val="900"/>
              </a:spcBef>
            </a:pPr>
            <a:r>
              <a:rPr lang="en-US" sz="1800" dirty="0">
                <a:solidFill>
                  <a:srgbClr val="000000"/>
                </a:solidFill>
                <a:latin typeface="Calibri" panose="020F0502020204030204" pitchFamily="34" charset="0"/>
                <a:cs typeface="Calibri" panose="020F0502020204030204" pitchFamily="34" charset="0"/>
              </a:rPr>
              <a:t>Fixing a </a:t>
            </a:r>
            <a:r>
              <a:rPr lang="en-US" sz="1800" dirty="0" err="1">
                <a:solidFill>
                  <a:srgbClr val="000000"/>
                </a:solidFill>
                <a:latin typeface="Calibri" panose="020F0502020204030204" pitchFamily="34" charset="0"/>
                <a:cs typeface="Calibri" panose="020F0502020204030204" pitchFamily="34" charset="0"/>
              </a:rPr>
              <a:t>confi</a:t>
            </a:r>
            <a:r>
              <a:rPr lang="en-US" sz="1800" dirty="0">
                <a:solidFill>
                  <a:srgbClr val="000000"/>
                </a:solidFill>
                <a:latin typeface="Calibri" panose="020F0502020204030204" pitchFamily="34" charset="0"/>
                <a:cs typeface="Calibri" panose="020F0502020204030204" pitchFamily="34" charset="0"/>
              </a:rPr>
              <a:t> </a:t>
            </a:r>
            <a:r>
              <a:rPr lang="en-US" sz="1800" dirty="0" err="1">
                <a:solidFill>
                  <a:srgbClr val="000000"/>
                </a:solidFill>
                <a:latin typeface="Calibri" panose="020F0502020204030204" pitchFamily="34" charset="0"/>
                <a:cs typeface="Calibri" panose="020F0502020204030204" pitchFamily="34" charset="0"/>
              </a:rPr>
              <a:t>guration</a:t>
            </a:r>
            <a:r>
              <a:rPr lang="en-US" sz="1800" dirty="0">
                <a:solidFill>
                  <a:srgbClr val="000000"/>
                </a:solidFill>
                <a:latin typeface="Calibri" panose="020F0502020204030204" pitchFamily="34" charset="0"/>
                <a:cs typeface="Calibri" panose="020F0502020204030204" pitchFamily="34" charset="0"/>
              </a:rPr>
              <a:t> that has drifted away from the desired state</a:t>
            </a:r>
            <a:endParaRPr lang="en-US" sz="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01060" y="1810653"/>
            <a:ext cx="4777740" cy="3481437"/>
          </a:xfrm>
        </p:spPr>
        <p:txBody>
          <a:bodyPr/>
          <a:lstStyle/>
          <a:p>
            <a:r>
              <a:rPr lang="en-US" sz="1800" dirty="0"/>
              <a:t>DSC configurations stored in Azure Automation can be directly applied to Azure virtual machines. Other physical and virtual machines can request configurations from the Azure Automation DSC pull server.</a:t>
            </a:r>
          </a:p>
          <a:p>
            <a:r>
              <a:rPr lang="en-US" sz="1800" dirty="0"/>
              <a:t>Note </a:t>
            </a:r>
          </a:p>
          <a:p>
            <a:pPr marL="257175" indent="-257175">
              <a:buFont typeface="Arial" panose="020B0604020202020204" pitchFamily="34" charset="0"/>
              <a:buChar char="•"/>
            </a:pPr>
            <a:r>
              <a:rPr lang="en-US" sz="1500" dirty="0"/>
              <a:t>TCP 443 from local to Azure</a:t>
            </a:r>
          </a:p>
          <a:p>
            <a:pPr marL="257175" indent="-257175">
              <a:buFont typeface="Arial" panose="020B0604020202020204" pitchFamily="34" charset="0"/>
              <a:buChar char="•"/>
            </a:pPr>
            <a:r>
              <a:rPr lang="en-US" sz="1500" dirty="0"/>
              <a:t>TCP 5985/5986 Hybrid Runbook Worker to local machines and resources</a:t>
            </a:r>
          </a:p>
          <a:p>
            <a:pPr marL="257175" indent="-257175">
              <a:buFont typeface="Arial" panose="020B0604020202020204" pitchFamily="34" charset="0"/>
              <a:buChar char="•"/>
            </a:pPr>
            <a:r>
              <a:rPr lang="en-US" sz="1500" dirty="0"/>
              <a:t>Hybrid Runbook worker is running locally and managing local resources</a:t>
            </a:r>
            <a:endParaRPr lang="en-US" sz="27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5108400" y="1948819"/>
            <a:ext cx="3900600" cy="307994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lstStyle/>
          <a:p>
            <a:r>
              <a:rPr lang="en-US" dirty="0">
                <a:solidFill>
                  <a:schemeClr val="tx1"/>
                </a:solidFill>
              </a:rPr>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3429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342900" lvl="1" indent="0">
              <a:buNone/>
            </a:pPr>
            <a:r>
              <a:rPr lang="en-US" dirty="0"/>
              <a:t>Identifies any issues with Azure services</a:t>
            </a:r>
          </a:p>
          <a:p>
            <a:pPr marL="0" indent="0">
              <a:buNone/>
            </a:pPr>
            <a:r>
              <a:rPr lang="en-US" dirty="0"/>
              <a:t>Azure Advisor</a:t>
            </a:r>
          </a:p>
          <a:p>
            <a:pPr marL="3429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lstStyle/>
          <a:p>
            <a:r>
              <a:rPr lang="en-US" dirty="0">
                <a:solidFill>
                  <a:schemeClr val="tx1"/>
                </a:solidFill>
              </a:rPr>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628650" y="2226469"/>
            <a:ext cx="7886700" cy="3345656"/>
          </a:xfrm>
        </p:spPr>
        <p:txBody>
          <a:bodyPr>
            <a:normAutofit fontScale="62500" lnSpcReduction="2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3018619" y="3570156"/>
            <a:ext cx="958052" cy="2862805"/>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grpSp>
      </p:grpSp>
      <p:grpSp>
        <p:nvGrpSpPr>
          <p:cNvPr id="34" name="Group 33"/>
          <p:cNvGrpSpPr/>
          <p:nvPr/>
        </p:nvGrpSpPr>
        <p:grpSpPr>
          <a:xfrm>
            <a:off x="2377670" y="3684069"/>
            <a:ext cx="1121826" cy="3020306"/>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grpSp>
      <p:sp>
        <p:nvSpPr>
          <p:cNvPr id="64" name="Freeform 111"/>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65" name="Freeform 113"/>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nvGrpSpPr>
          <p:cNvPr id="66" name="Group 65"/>
          <p:cNvGrpSpPr/>
          <p:nvPr/>
        </p:nvGrpSpPr>
        <p:grpSpPr>
          <a:xfrm>
            <a:off x="3422242" y="3207446"/>
            <a:ext cx="1234892" cy="3324712"/>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grpSp>
      <p:grpSp>
        <p:nvGrpSpPr>
          <p:cNvPr id="95" name="Group 94"/>
          <p:cNvGrpSpPr/>
          <p:nvPr/>
        </p:nvGrpSpPr>
        <p:grpSpPr>
          <a:xfrm>
            <a:off x="4700788" y="3066620"/>
            <a:ext cx="1239208" cy="3428339"/>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grpSp>
        <p:nvGrpSpPr>
          <p:cNvPr id="125" name="Group 124"/>
          <p:cNvGrpSpPr/>
          <p:nvPr/>
        </p:nvGrpSpPr>
        <p:grpSpPr>
          <a:xfrm>
            <a:off x="4160105" y="3156112"/>
            <a:ext cx="1129812" cy="337604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a:solidFill>
                      <a:srgbClr val="FFFFFF"/>
                    </a:solidFill>
                  </a:endParaRPr>
                </a:p>
              </p:txBody>
            </p:sp>
          </p:grpSp>
        </p:grpSp>
      </p:grpSp>
      <p:grpSp>
        <p:nvGrpSpPr>
          <p:cNvPr id="158" name="Group 157"/>
          <p:cNvGrpSpPr/>
          <p:nvPr/>
        </p:nvGrpSpPr>
        <p:grpSpPr>
          <a:xfrm>
            <a:off x="526502" y="3778832"/>
            <a:ext cx="1903647" cy="62627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a:lnSpc>
                  <a:spcPct val="90000"/>
                </a:lnSpc>
                <a:spcAft>
                  <a:spcPts val="450"/>
                </a:spcAft>
                <a:buSzPct val="90000"/>
                <a:defRPr/>
              </a:pPr>
              <a:r>
                <a:rPr lang="en-US" sz="12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743914" y="2749342"/>
            <a:ext cx="2067404" cy="685667"/>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a:lnSpc>
                  <a:spcPct val="90000"/>
                </a:lnSpc>
                <a:spcAft>
                  <a:spcPts val="450"/>
                </a:spcAft>
                <a:buSzPct val="90000"/>
                <a:defRPr/>
              </a:pPr>
              <a:r>
                <a:rPr lang="en-US" sz="12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2946812" y="2047223"/>
            <a:ext cx="2065823" cy="903787"/>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a:lnSpc>
                  <a:spcPct val="90000"/>
                </a:lnSpc>
                <a:spcAft>
                  <a:spcPts val="450"/>
                </a:spcAft>
                <a:buSzPct val="90000"/>
                <a:defRPr/>
              </a:pPr>
              <a:r>
                <a:rPr lang="en-US" sz="12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5301321" y="2184524"/>
            <a:ext cx="2065823" cy="903787"/>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a:lnSpc>
                  <a:spcPct val="90000"/>
                </a:lnSpc>
                <a:spcAft>
                  <a:spcPts val="450"/>
                </a:spcAft>
                <a:buSzPct val="90000"/>
                <a:defRPr/>
              </a:pPr>
              <a:r>
                <a:rPr lang="en-US" sz="12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6658652" y="3049799"/>
            <a:ext cx="2220575" cy="698050"/>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a:lnSpc>
                  <a:spcPct val="90000"/>
                </a:lnSpc>
                <a:spcAft>
                  <a:spcPts val="450"/>
                </a:spcAft>
                <a:buSzPct val="90000"/>
                <a:defRPr/>
              </a:pPr>
              <a:r>
                <a:rPr lang="en-US" sz="12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7287160" y="4174781"/>
            <a:ext cx="1625554" cy="598004"/>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314">
                <a:lnSpc>
                  <a:spcPct val="90000"/>
                </a:lnSpc>
                <a:spcAft>
                  <a:spcPts val="459"/>
                </a:spcAft>
                <a:buSzPct val="90000"/>
              </a:pPr>
              <a:r>
                <a:rPr lang="en-US" sz="12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247783" y="2067680"/>
            <a:ext cx="6650175" cy="3378593"/>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nvPr>
        </p:nvGraphicFramePr>
        <p:xfrm>
          <a:off x="65662" y="1969353"/>
          <a:ext cx="1130840" cy="3575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nvPr>
        </p:nvGraphicFramePr>
        <p:xfrm>
          <a:off x="7949238" y="1969354"/>
          <a:ext cx="1141260" cy="35752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6219</Words>
  <Application>Microsoft Office PowerPoint</Application>
  <PresentationFormat>On-screen Show (4:3)</PresentationFormat>
  <Paragraphs>714</Paragraphs>
  <Slides>46</Slides>
  <Notes>46</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Consolas</vt:lpstr>
      <vt:lpstr>Courier New</vt:lpstr>
      <vt:lpstr>Segoe Semibold</vt:lpstr>
      <vt:lpstr>Segoe UI Light</vt:lpstr>
      <vt:lpstr>Mangal</vt:lpstr>
      <vt:lpstr>Segoe UI (Body)</vt:lpstr>
      <vt:lpstr>Wingdings</vt:lpstr>
      <vt:lpstr>Segoe UI Bold</vt:lpstr>
      <vt:lpstr>Verdana</vt:lpstr>
      <vt:lpstr>Segoe Pro</vt:lpstr>
      <vt:lpstr>Arial</vt:lpstr>
      <vt:lpstr>Segoe UI</vt:lpstr>
      <vt:lpstr>Segoe UI Semilight</vt:lpstr>
      <vt:lpstr>Segoe UI Semibold</vt:lpstr>
      <vt:lpstr>Calibri</vt:lpstr>
      <vt:lpstr>NG_MOC_Core_ModuleNew2</vt:lpstr>
      <vt:lpstr>Design for Operations</vt:lpstr>
      <vt:lpstr>Design for Operations (10-15%)</vt:lpstr>
      <vt:lpstr>Azure is a cloud partnership</vt:lpstr>
      <vt:lpstr>Monitoring and Alerting</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Azure Automation</vt:lpstr>
      <vt:lpstr>Which to use?   All can be used with Windows &amp; Linux</vt:lpstr>
      <vt:lpstr>Chef &amp; Puppet</vt:lpstr>
      <vt:lpstr>Azure Event Grid</vt:lpstr>
      <vt:lpstr>Manage all events in one place</vt:lpstr>
      <vt:lpstr>Scenarios</vt:lpstr>
      <vt:lpstr>Azure Logic Apps</vt:lpstr>
      <vt:lpstr>Azure Backup / Site Recovery</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2018-04-12T18:10:14Z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